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handoutMasterIdLst>
    <p:handoutMasterId r:id="rId30"/>
  </p:handoutMasterIdLst>
  <p:sldIdLst>
    <p:sldId id="256" r:id="rId3"/>
    <p:sldId id="305" r:id="rId4"/>
    <p:sldId id="259" r:id="rId5"/>
    <p:sldId id="288" r:id="rId6"/>
    <p:sldId id="304" r:id="rId7"/>
    <p:sldId id="289" r:id="rId8"/>
    <p:sldId id="306" r:id="rId9"/>
    <p:sldId id="307" r:id="rId10"/>
    <p:sldId id="308" r:id="rId11"/>
    <p:sldId id="291" r:id="rId12"/>
    <p:sldId id="309" r:id="rId13"/>
    <p:sldId id="310" r:id="rId14"/>
    <p:sldId id="311" r:id="rId15"/>
    <p:sldId id="312" r:id="rId16"/>
    <p:sldId id="313" r:id="rId17"/>
    <p:sldId id="314" r:id="rId18"/>
    <p:sldId id="315" r:id="rId19"/>
    <p:sldId id="316" r:id="rId20"/>
    <p:sldId id="317" r:id="rId21"/>
    <p:sldId id="318" r:id="rId22"/>
    <p:sldId id="298" r:id="rId23"/>
    <p:sldId id="319" r:id="rId24"/>
    <p:sldId id="320" r:id="rId25"/>
    <p:sldId id="301" r:id="rId26"/>
    <p:sldId id="302" r:id="rId27"/>
    <p:sldId id="25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40" autoAdjust="0"/>
    <p:restoredTop sz="99653" autoAdjust="0"/>
  </p:normalViewPr>
  <p:slideViewPr>
    <p:cSldViewPr snapToGrid="0">
      <p:cViewPr varScale="1">
        <p:scale>
          <a:sx n="101" d="100"/>
          <a:sy n="101" d="100"/>
        </p:scale>
        <p:origin x="92" y="268"/>
      </p:cViewPr>
      <p:guideLst>
        <p:guide orient="horz" pos="2160"/>
        <p:guide pos="3840"/>
      </p:guideLst>
    </p:cSldViewPr>
  </p:slideViewPr>
  <p:notesTextViewPr>
    <p:cViewPr>
      <p:scale>
        <a:sx n="1" d="1"/>
        <a:sy n="1" d="1"/>
      </p:scale>
      <p:origin x="0" y="0"/>
    </p:cViewPr>
  </p:notesTextViewPr>
  <p:sorterViewPr>
    <p:cViewPr>
      <p:scale>
        <a:sx n="100" d="100"/>
        <a:sy n="100" d="100"/>
      </p:scale>
      <p:origin x="0" y="-762"/>
    </p:cViewPr>
  </p:sorterViewPr>
  <p:notesViewPr>
    <p:cSldViewPr snapToGrid="0">
      <p:cViewPr varScale="1">
        <p:scale>
          <a:sx n="60" d="100"/>
          <a:sy n="60" d="100"/>
        </p:scale>
        <p:origin x="249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D9FADD0-F753-8A80-4D6C-1FD39484D7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6F80B78-301D-25CC-92C6-D4AE659133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7AAB20-9BA3-4335-B37F-047722B860B5}" type="datetimeFigureOut">
              <a:rPr lang="zh-CN" altLang="en-US" smtClean="0"/>
              <a:t>2025/1/3</a:t>
            </a:fld>
            <a:endParaRPr lang="zh-CN" altLang="en-US"/>
          </a:p>
        </p:txBody>
      </p:sp>
      <p:sp>
        <p:nvSpPr>
          <p:cNvPr id="4" name="页脚占位符 3">
            <a:extLst>
              <a:ext uri="{FF2B5EF4-FFF2-40B4-BE49-F238E27FC236}">
                <a16:creationId xmlns:a16="http://schemas.microsoft.com/office/drawing/2014/main" id="{41BB59E3-A7F1-7A8A-2663-D33D88B62D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9374156-EC94-3D44-CF6B-016D07EEE8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C673A7-09B1-41CC-9E9B-923DBE8B1702}" type="slidenum">
              <a:rPr lang="zh-CN" altLang="en-US" smtClean="0"/>
              <a:t>‹#›</a:t>
            </a:fld>
            <a:endParaRPr lang="zh-CN" altLang="en-US"/>
          </a:p>
        </p:txBody>
      </p:sp>
    </p:spTree>
    <p:extLst>
      <p:ext uri="{BB962C8B-B14F-4D97-AF65-F5344CB8AC3E}">
        <p14:creationId xmlns:p14="http://schemas.microsoft.com/office/powerpoint/2010/main" val="2622603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D5032E-64D3-423A-A580-3AB796CE47CC}" type="datetimeFigureOut">
              <a:rPr lang="zh-CN" altLang="en-US" smtClean="0"/>
              <a:t>2025/1/3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FE24FE-0CEC-45DB-8C12-71701C19468D}" type="slidenum">
              <a:rPr lang="zh-CN" altLang="en-US" smtClean="0"/>
              <a:t>‹#›</a:t>
            </a:fld>
            <a:endParaRPr lang="zh-CN" altLang="en-US"/>
          </a:p>
        </p:txBody>
      </p:sp>
    </p:spTree>
    <p:extLst>
      <p:ext uri="{BB962C8B-B14F-4D97-AF65-F5344CB8AC3E}">
        <p14:creationId xmlns:p14="http://schemas.microsoft.com/office/powerpoint/2010/main" val="3254899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FE24FE-0CEC-45DB-8C12-71701C19468D}" type="slidenum">
              <a:rPr lang="zh-CN" altLang="en-US" smtClean="0"/>
              <a:t>1</a:t>
            </a:fld>
            <a:endParaRPr lang="zh-CN" altLang="en-US"/>
          </a:p>
        </p:txBody>
      </p:sp>
    </p:spTree>
    <p:extLst>
      <p:ext uri="{BB962C8B-B14F-4D97-AF65-F5344CB8AC3E}">
        <p14:creationId xmlns:p14="http://schemas.microsoft.com/office/powerpoint/2010/main" val="3718925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C2FE24FE-0CEC-45DB-8C12-71701C19468D}" type="slidenum">
              <a:rPr lang="zh-CN" altLang="en-US" smtClean="0"/>
              <a:t>3</a:t>
            </a:fld>
            <a:endParaRPr lang="zh-CN" altLang="en-US"/>
          </a:p>
        </p:txBody>
      </p:sp>
    </p:spTree>
    <p:extLst>
      <p:ext uri="{BB962C8B-B14F-4D97-AF65-F5344CB8AC3E}">
        <p14:creationId xmlns:p14="http://schemas.microsoft.com/office/powerpoint/2010/main" val="326333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30FCE-762E-6BBF-1C67-6F1A100BAD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88DAFB-5613-173D-3094-4C4C6D39B5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245B84C-EA59-C547-6551-E5E5902E260B}"/>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7B6BEF4E-6FBC-3B0F-C89A-8B9916802888}"/>
              </a:ext>
            </a:extLst>
          </p:cNvPr>
          <p:cNvSpPr>
            <a:spLocks noGrp="1"/>
          </p:cNvSpPr>
          <p:nvPr>
            <p:ph type="sldNum" sz="quarter" idx="10"/>
          </p:nvPr>
        </p:nvSpPr>
        <p:spPr/>
        <p:txBody>
          <a:bodyPr/>
          <a:lstStyle/>
          <a:p>
            <a:fld id="{C2FE24FE-0CEC-45DB-8C12-71701C19468D}" type="slidenum">
              <a:rPr lang="zh-CN" altLang="en-US" smtClean="0"/>
              <a:t>10</a:t>
            </a:fld>
            <a:endParaRPr lang="zh-CN" altLang="en-US"/>
          </a:p>
        </p:txBody>
      </p:sp>
    </p:spTree>
    <p:extLst>
      <p:ext uri="{BB962C8B-B14F-4D97-AF65-F5344CB8AC3E}">
        <p14:creationId xmlns:p14="http://schemas.microsoft.com/office/powerpoint/2010/main" val="212176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4F9E2-CC4F-C599-CD37-52D1C11D7B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8F1A94-2947-279B-ABEB-37E88F6464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6E21AF-C41B-519A-E724-3B631286ED10}"/>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D863BF8D-90DF-50BC-2B94-4360538AE04E}"/>
              </a:ext>
            </a:extLst>
          </p:cNvPr>
          <p:cNvSpPr>
            <a:spLocks noGrp="1"/>
          </p:cNvSpPr>
          <p:nvPr>
            <p:ph type="sldNum" sz="quarter" idx="10"/>
          </p:nvPr>
        </p:nvSpPr>
        <p:spPr/>
        <p:txBody>
          <a:bodyPr/>
          <a:lstStyle/>
          <a:p>
            <a:fld id="{C2FE24FE-0CEC-45DB-8C12-71701C19468D}" type="slidenum">
              <a:rPr lang="zh-CN" altLang="en-US" smtClean="0"/>
              <a:t>21</a:t>
            </a:fld>
            <a:endParaRPr lang="zh-CN" altLang="en-US"/>
          </a:p>
        </p:txBody>
      </p:sp>
    </p:spTree>
    <p:extLst>
      <p:ext uri="{BB962C8B-B14F-4D97-AF65-F5344CB8AC3E}">
        <p14:creationId xmlns:p14="http://schemas.microsoft.com/office/powerpoint/2010/main" val="1478956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7E57A-6AAD-CA8F-689B-0A76B09A30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FBD69A-404C-4732-3B19-3454848146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A295160-8411-7E6B-3866-0DDD66AA4CBF}"/>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2FF01C02-740E-CA0D-76D2-3AAD617D247D}"/>
              </a:ext>
            </a:extLst>
          </p:cNvPr>
          <p:cNvSpPr>
            <a:spLocks noGrp="1"/>
          </p:cNvSpPr>
          <p:nvPr>
            <p:ph type="sldNum" sz="quarter" idx="10"/>
          </p:nvPr>
        </p:nvSpPr>
        <p:spPr/>
        <p:txBody>
          <a:bodyPr/>
          <a:lstStyle/>
          <a:p>
            <a:fld id="{C2FE24FE-0CEC-45DB-8C12-71701C19468D}" type="slidenum">
              <a:rPr lang="zh-CN" altLang="en-US" smtClean="0"/>
              <a:t>24</a:t>
            </a:fld>
            <a:endParaRPr lang="zh-CN" altLang="en-US"/>
          </a:p>
        </p:txBody>
      </p:sp>
    </p:spTree>
    <p:extLst>
      <p:ext uri="{BB962C8B-B14F-4D97-AF65-F5344CB8AC3E}">
        <p14:creationId xmlns:p14="http://schemas.microsoft.com/office/powerpoint/2010/main" val="1525251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E9EAEC"/>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25AE381-0CBF-6B9A-2383-81FDCE88D8A9}"/>
              </a:ext>
            </a:extLst>
          </p:cNvPr>
          <p:cNvSpPr/>
          <p:nvPr userDrawn="1"/>
        </p:nvSpPr>
        <p:spPr>
          <a:xfrm>
            <a:off x="133351" y="125730"/>
            <a:ext cx="11925300" cy="660654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7608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91273-FBF9-C49E-622B-BF1BAD25FB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343B949-E659-2562-9736-9C0E1DDEFCF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61335C-5476-B39D-9973-4295B361A82B}"/>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5" name="页脚占位符 4">
            <a:extLst>
              <a:ext uri="{FF2B5EF4-FFF2-40B4-BE49-F238E27FC236}">
                <a16:creationId xmlns:a16="http://schemas.microsoft.com/office/drawing/2014/main" id="{7A3BC9AA-2C71-CB2E-99CB-79C4A72561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4219C0-C002-9FD5-CAA0-BC1C75E4D455}"/>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
        <p:nvSpPr>
          <p:cNvPr id="7" name="TextBox 6"/>
          <p:cNvSpPr txBox="1"/>
          <p:nvPr userDrawn="1"/>
        </p:nvSpPr>
        <p:spPr>
          <a:xfrm>
            <a:off x="11651940" y="10325"/>
            <a:ext cx="540060" cy="118430"/>
          </a:xfrm>
          <a:prstGeom prst="rect">
            <a:avLst/>
          </a:prstGeom>
          <a:noFill/>
        </p:spPr>
        <p:txBody>
          <a:bodyPr wrap="square" rtlCol="0">
            <a:spAutoFit/>
          </a:bodyPr>
          <a:lstStyle/>
          <a:p>
            <a:pPr>
              <a:lnSpc>
                <a:spcPct val="200000"/>
              </a:lnSpc>
            </a:pP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zh-CN" altLang="en-US" sz="100" dirty="0">
                <a:latin typeface="微软雅黑" panose="020B0503020204020204" pitchFamily="34" charset="-122"/>
                <a:ea typeface="微软雅黑" panose="020B0503020204020204" pitchFamily="34" charset="-122"/>
              </a:rPr>
              <a:t> </a:t>
            </a:r>
            <a:r>
              <a:rPr lang="en-US" altLang="zh-CN" sz="100" dirty="0">
                <a:latin typeface="微软雅黑" panose="020B0503020204020204" pitchFamily="34" charset="-122"/>
                <a:ea typeface="微软雅黑" panose="020B0503020204020204" pitchFamily="34" charset="-122"/>
              </a:rPr>
              <a:t>http://www.1ppt.com/moban/</a:t>
            </a:r>
            <a:r>
              <a:rPr lang="zh-CN" altLang="en-US" sz="100" dirty="0">
                <a:latin typeface="微软雅黑" panose="020B0503020204020204" pitchFamily="34" charset="-122"/>
                <a:ea typeface="微软雅黑" panose="020B0503020204020204" pitchFamily="34" charset="-122"/>
              </a:rPr>
              <a:t> </a:t>
            </a:r>
            <a:endParaRPr lang="en-US" altLang="zh-CN" sz="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9008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776732-109D-39BA-9A8C-87BB3B6C146C}"/>
              </a:ext>
            </a:extLst>
          </p:cNvPr>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137771-5C2B-9D1B-5230-755AD5FD2D0F}"/>
              </a:ext>
            </a:extLst>
          </p:cNvPr>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12EB1E-2464-8759-E53F-B5A4CC4034D4}"/>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5" name="页脚占位符 4">
            <a:extLst>
              <a:ext uri="{FF2B5EF4-FFF2-40B4-BE49-F238E27FC236}">
                <a16:creationId xmlns:a16="http://schemas.microsoft.com/office/drawing/2014/main" id="{3888A06D-51AD-8C03-1A5D-16523842B5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6FC91F-E2D8-8971-1399-466BE6167A38}"/>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764704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2025/1/3</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99078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2025/1/3</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42696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043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EF75F-A19A-67FF-983C-112A5A00C5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2B493A-21DA-1CBE-EFD7-133ADC724E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57B5A5-127C-E71C-B1FF-DF332BFA03F0}"/>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5" name="页脚占位符 4">
            <a:extLst>
              <a:ext uri="{FF2B5EF4-FFF2-40B4-BE49-F238E27FC236}">
                <a16:creationId xmlns:a16="http://schemas.microsoft.com/office/drawing/2014/main" id="{0A75E031-DE54-DA62-7A55-0419397BC0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ECC621-E9DC-4AB6-C2CB-EC28EF070C9D}"/>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77472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FC367-5B63-7864-69A4-72833DE38167}"/>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6131FF6-1DB7-A061-A5D6-F936AFE24BE2}"/>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F106185-FC67-B3BF-15C0-43C67345976B}"/>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5" name="页脚占位符 4">
            <a:extLst>
              <a:ext uri="{FF2B5EF4-FFF2-40B4-BE49-F238E27FC236}">
                <a16:creationId xmlns:a16="http://schemas.microsoft.com/office/drawing/2014/main" id="{5BA6E2DF-C610-81B3-E95B-C0450BAF26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DBF9F4-E99C-8DEA-1A5C-D2DE1709012A}"/>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299842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6FE4C-5FD2-8425-02DE-085F092BF4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7360218-AEFA-2E4F-D244-2D17163F6BE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6DA1FFF-B4AE-827B-7B00-1FB2C619870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C7B1274-7306-37B1-A9C4-8B7A83BEB136}"/>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6" name="页脚占位符 5">
            <a:extLst>
              <a:ext uri="{FF2B5EF4-FFF2-40B4-BE49-F238E27FC236}">
                <a16:creationId xmlns:a16="http://schemas.microsoft.com/office/drawing/2014/main" id="{C98D0E7E-D57A-391F-2475-55075455D9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BF514F-4D48-00A2-1AD7-8B7B5F2AC1FD}"/>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159090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91CB9-8E05-366E-2D83-E5B87583380D}"/>
              </a:ext>
            </a:extLst>
          </p:cNvPr>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A866D3-65C8-E914-F559-E29693834A06}"/>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FC250E-E43E-5AD9-B58E-E243D6AC78E3}"/>
              </a:ext>
            </a:extLst>
          </p:cNvPr>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CA6808-F660-42AD-6098-C06B0947DFAC}"/>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50A2089-023B-3227-9091-B09C901AF38F}"/>
              </a:ext>
            </a:extLst>
          </p:cNvPr>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1D46C1D-D00E-E7A1-6113-BDC6B96EEBBC}"/>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8" name="页脚占位符 7">
            <a:extLst>
              <a:ext uri="{FF2B5EF4-FFF2-40B4-BE49-F238E27FC236}">
                <a16:creationId xmlns:a16="http://schemas.microsoft.com/office/drawing/2014/main" id="{8649DAC0-093E-B5FD-3F58-19BCBFBA4DF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88A42F-B033-C324-4498-10D85EBA6EFA}"/>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92576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F03EB-681A-2DC8-DBDC-5F17B784CB3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44B5DA-3752-C018-F0FD-6AAFE64E84BF}"/>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4" name="页脚占位符 3">
            <a:extLst>
              <a:ext uri="{FF2B5EF4-FFF2-40B4-BE49-F238E27FC236}">
                <a16:creationId xmlns:a16="http://schemas.microsoft.com/office/drawing/2014/main" id="{D48A68AC-37AC-2DD6-3231-DCC2A9D2548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BA5D26F-9D0B-B226-868F-8E8E532B6660}"/>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504417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548AA1-1B84-03DB-852C-D7F97277B072}"/>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3" name="页脚占位符 2">
            <a:extLst>
              <a:ext uri="{FF2B5EF4-FFF2-40B4-BE49-F238E27FC236}">
                <a16:creationId xmlns:a16="http://schemas.microsoft.com/office/drawing/2014/main" id="{F354571F-25EE-311D-82AB-5D3B77763C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AB9D5E4-09DF-2AD0-ADB2-7538847C4E7B}"/>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212462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484BF-2FFF-8D8B-1B23-8C905154FE6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19826D3-5150-56A4-ACA8-EFA23E0C29E4}"/>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43C0141-6F32-5190-F4EC-BF227D4CA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FCA693-C13D-73CC-1819-0B8365E41E05}"/>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6" name="页脚占位符 5">
            <a:extLst>
              <a:ext uri="{FF2B5EF4-FFF2-40B4-BE49-F238E27FC236}">
                <a16:creationId xmlns:a16="http://schemas.microsoft.com/office/drawing/2014/main" id="{692ED5A8-7882-915E-71DA-42C1B46D4C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F1AF60-47F2-71EE-C17E-79F4D2FAFCBA}"/>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1872006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725A5-51B6-98CC-CAA9-A66A5A2E5A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5DD6DB4-8136-7E0F-1D2A-1D0326C0DCA2}"/>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C2730BB-4B6B-2664-3F3D-393F753D7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13215D-63D8-6A8F-CD98-96C8B43307AB}"/>
              </a:ext>
            </a:extLst>
          </p:cNvPr>
          <p:cNvSpPr>
            <a:spLocks noGrp="1"/>
          </p:cNvSpPr>
          <p:nvPr>
            <p:ph type="dt" sz="half" idx="10"/>
          </p:nvPr>
        </p:nvSpPr>
        <p:spPr/>
        <p:txBody>
          <a:bodyPr/>
          <a:lstStyle/>
          <a:p>
            <a:fld id="{22F5EE30-12F6-4A9E-A864-405F152A0F8A}" type="datetimeFigureOut">
              <a:rPr lang="zh-CN" altLang="en-US" smtClean="0"/>
              <a:t>2025/1/3</a:t>
            </a:fld>
            <a:endParaRPr lang="zh-CN" altLang="en-US"/>
          </a:p>
        </p:txBody>
      </p:sp>
      <p:sp>
        <p:nvSpPr>
          <p:cNvPr id="6" name="页脚占位符 5">
            <a:extLst>
              <a:ext uri="{FF2B5EF4-FFF2-40B4-BE49-F238E27FC236}">
                <a16:creationId xmlns:a16="http://schemas.microsoft.com/office/drawing/2014/main" id="{736CD23C-4EE2-29FC-AB2E-931C86AEB64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D71ED9-DF18-A25C-B387-0F727075CB74}"/>
              </a:ext>
            </a:extLst>
          </p:cNvPr>
          <p:cNvSpPr>
            <a:spLocks noGrp="1"/>
          </p:cNvSpPr>
          <p:nvPr>
            <p:ph type="sldNum" sz="quarter" idx="12"/>
          </p:nvPr>
        </p:nvSpPr>
        <p:spPr/>
        <p:txBody>
          <a:body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88875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25418B7-DD00-BED0-6048-3778796E03CD}"/>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08A0068-4A38-3B9E-EA90-056966D587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E7F9B2-B180-2A5E-D1EB-9180B641C12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F5EE30-12F6-4A9E-A864-405F152A0F8A}" type="datetimeFigureOut">
              <a:rPr lang="zh-CN" altLang="en-US" smtClean="0"/>
              <a:t>2025/1/3</a:t>
            </a:fld>
            <a:endParaRPr lang="zh-CN" altLang="en-US"/>
          </a:p>
        </p:txBody>
      </p:sp>
      <p:sp>
        <p:nvSpPr>
          <p:cNvPr id="5" name="页脚占位符 4">
            <a:extLst>
              <a:ext uri="{FF2B5EF4-FFF2-40B4-BE49-F238E27FC236}">
                <a16:creationId xmlns:a16="http://schemas.microsoft.com/office/drawing/2014/main" id="{F8FCBF27-0522-5F74-D4A4-B7CC031A2F0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CEEA3B4-7B7A-2741-D05E-8D9EA139598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41F490-DBDB-4726-B909-D5481FD1F035}" type="slidenum">
              <a:rPr lang="zh-CN" altLang="en-US" smtClean="0"/>
              <a:t>‹#›</a:t>
            </a:fld>
            <a:endParaRPr lang="zh-CN" altLang="en-US"/>
          </a:p>
        </p:txBody>
      </p:sp>
    </p:spTree>
    <p:extLst>
      <p:ext uri="{BB962C8B-B14F-4D97-AF65-F5344CB8AC3E}">
        <p14:creationId xmlns:p14="http://schemas.microsoft.com/office/powerpoint/2010/main" val="639253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331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2669711D-26F3-03E0-ACAC-160DC167B087}"/>
              </a:ext>
            </a:extLst>
          </p:cNvPr>
          <p:cNvGrpSpPr/>
          <p:nvPr/>
        </p:nvGrpSpPr>
        <p:grpSpPr>
          <a:xfrm>
            <a:off x="2014444" y="4137124"/>
            <a:ext cx="8163112" cy="117680"/>
            <a:chOff x="2445258" y="3544488"/>
            <a:chExt cx="8163112" cy="117680"/>
          </a:xfrm>
        </p:grpSpPr>
        <p:cxnSp>
          <p:nvCxnSpPr>
            <p:cNvPr id="4" name="直接连接符 3"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41B31596-3866-31A8-8491-C3DE1C9DA2F9}"/>
                </a:ext>
              </a:extLst>
            </p:cNvPr>
            <p:cNvCxnSpPr>
              <a:cxnSpLocks/>
              <a:stCxn id="5" idx="3"/>
            </p:cNvCxnSpPr>
            <p:nvPr/>
          </p:nvCxnSpPr>
          <p:spPr>
            <a:xfrm>
              <a:off x="2562938" y="3603328"/>
              <a:ext cx="80454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8FE24148-716C-1963-33E0-AF3997805C95}"/>
                </a:ext>
              </a:extLst>
            </p:cNvPr>
            <p:cNvSpPr/>
            <p:nvPr/>
          </p:nvSpPr>
          <p:spPr>
            <a:xfrm>
              <a:off x="2445258" y="3544488"/>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grpSp>
      <p:cxnSp>
        <p:nvCxnSpPr>
          <p:cNvPr id="10" name="直接连接符 9">
            <a:extLst>
              <a:ext uri="{FF2B5EF4-FFF2-40B4-BE49-F238E27FC236}">
                <a16:creationId xmlns:a16="http://schemas.microsoft.com/office/drawing/2014/main" id="{B63A2D6C-0533-D7E0-3C5D-07001D17A996}"/>
              </a:ext>
            </a:extLst>
          </p:cNvPr>
          <p:cNvCxnSpPr/>
          <p:nvPr/>
        </p:nvCxnSpPr>
        <p:spPr>
          <a:xfrm>
            <a:off x="9357360" y="1828800"/>
            <a:ext cx="0" cy="35356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164B31C-F08E-A696-E247-3D55CBD5654C}"/>
              </a:ext>
            </a:extLst>
          </p:cNvPr>
          <p:cNvSpPr txBox="1"/>
          <p:nvPr/>
        </p:nvSpPr>
        <p:spPr>
          <a:xfrm>
            <a:off x="2014444" y="1828800"/>
            <a:ext cx="7946673" cy="2123658"/>
          </a:xfrm>
          <a:prstGeom prst="rect">
            <a:avLst/>
          </a:prstGeom>
          <a:noFill/>
          <a:effectLst/>
        </p:spPr>
        <p:txBody>
          <a:bodyPr wrap="square" rtlCol="0">
            <a:spAutoFit/>
          </a:bodyPr>
          <a:lstStyle/>
          <a:p>
            <a:r>
              <a:rPr lang="zh-CN" altLang="en-US" sz="6600" dirty="0">
                <a:latin typeface="阿里巴巴普惠体 Light" pitchFamily="18" charset="-122"/>
                <a:ea typeface="阿里巴巴普惠体 Light" pitchFamily="18" charset="-122"/>
                <a:cs typeface="阿里巴巴普惠体 Light" pitchFamily="18" charset="-122"/>
                <a:sym typeface="Times New Roman"/>
              </a:rPr>
              <a:t>校园通：</a:t>
            </a:r>
            <a:endParaRPr lang="en-US" altLang="zh-CN" sz="6600" dirty="0">
              <a:latin typeface="阿里巴巴普惠体 Light" pitchFamily="18" charset="-122"/>
              <a:ea typeface="阿里巴巴普惠体 Light" pitchFamily="18" charset="-122"/>
              <a:cs typeface="阿里巴巴普惠体 Light" pitchFamily="18" charset="-122"/>
              <a:sym typeface="Times New Roman"/>
            </a:endParaRPr>
          </a:p>
          <a:p>
            <a:r>
              <a:rPr lang="zh-CN" altLang="en-US" sz="6600" dirty="0">
                <a:latin typeface="阿里巴巴普惠体 Light" pitchFamily="18" charset="-122"/>
                <a:ea typeface="阿里巴巴普惠体 Light" pitchFamily="18" charset="-122"/>
                <a:cs typeface="阿里巴巴普惠体 Light" pitchFamily="18" charset="-122"/>
                <a:sym typeface="Times New Roman"/>
              </a:rPr>
              <a:t>导航与论坛小程序</a:t>
            </a:r>
          </a:p>
        </p:txBody>
      </p:sp>
      <p:sp>
        <p:nvSpPr>
          <p:cNvPr id="17" name="PA-文本框 8">
            <a:extLst>
              <a:ext uri="{FF2B5EF4-FFF2-40B4-BE49-F238E27FC236}">
                <a16:creationId xmlns:a16="http://schemas.microsoft.com/office/drawing/2014/main" id="{F4241F17-8DA5-4ED2-2B16-B6D46B003BB8}"/>
              </a:ext>
            </a:extLst>
          </p:cNvPr>
          <p:cNvSpPr txBox="1"/>
          <p:nvPr>
            <p:custDataLst>
              <p:tags r:id="rId1"/>
            </p:custDataLst>
          </p:nvPr>
        </p:nvSpPr>
        <p:spPr>
          <a:xfrm>
            <a:off x="10041612" y="6002532"/>
            <a:ext cx="1909667" cy="338554"/>
          </a:xfrm>
          <a:prstGeom prst="rect">
            <a:avLst/>
          </a:prstGeom>
          <a:noFill/>
        </p:spPr>
        <p:txBody>
          <a:bodyPr wrap="square" rtlCol="0">
            <a:spAutoFit/>
            <a:scene3d>
              <a:camera prst="orthographicFront"/>
              <a:lightRig rig="threePt" dir="t"/>
            </a:scene3d>
            <a:sp3d contourW="12700"/>
          </a:bodyPr>
          <a:lstStyle/>
          <a:p>
            <a:pPr algn="ctr"/>
            <a:r>
              <a:rPr lang="en-US" altLang="zh-CN" sz="1600" spc="300" dirty="0">
                <a:solidFill>
                  <a:schemeClr val="tx1">
                    <a:lumMod val="75000"/>
                    <a:lumOff val="25000"/>
                  </a:schemeClr>
                </a:solidFill>
                <a:latin typeface="Times New Roman"/>
                <a:ea typeface="微软雅黑"/>
                <a:cs typeface="+mn-ea"/>
                <a:sym typeface="Times New Roman"/>
              </a:rPr>
              <a:t>2025/1/2</a:t>
            </a:r>
            <a:endParaRPr lang="zh-CN" altLang="en-US" sz="1600" spc="300" dirty="0">
              <a:solidFill>
                <a:schemeClr val="tx1">
                  <a:lumMod val="75000"/>
                  <a:lumOff val="25000"/>
                </a:schemeClr>
              </a:solidFill>
              <a:latin typeface="Times New Roman"/>
              <a:ea typeface="微软雅黑"/>
              <a:cs typeface="+mn-ea"/>
              <a:sym typeface="Times New Roman"/>
            </a:endParaRPr>
          </a:p>
        </p:txBody>
      </p:sp>
      <p:sp>
        <p:nvSpPr>
          <p:cNvPr id="2" name="文本框 1">
            <a:extLst>
              <a:ext uri="{FF2B5EF4-FFF2-40B4-BE49-F238E27FC236}">
                <a16:creationId xmlns:a16="http://schemas.microsoft.com/office/drawing/2014/main" id="{2D314AB1-31F1-A6C5-9C41-C3D533632690}"/>
              </a:ext>
            </a:extLst>
          </p:cNvPr>
          <p:cNvSpPr txBox="1"/>
          <p:nvPr/>
        </p:nvSpPr>
        <p:spPr>
          <a:xfrm>
            <a:off x="3512557" y="4449145"/>
            <a:ext cx="5484532" cy="523220"/>
          </a:xfrm>
          <a:prstGeom prst="rect">
            <a:avLst/>
          </a:prstGeom>
          <a:noFill/>
        </p:spPr>
        <p:txBody>
          <a:bodyPr wrap="square" rtlCol="0">
            <a:spAutoFit/>
          </a:bodyPr>
          <a:lstStyle/>
          <a:p>
            <a:r>
              <a:rPr lang="zh-CN" altLang="en-US" sz="2800" dirty="0"/>
              <a:t>第五组</a:t>
            </a:r>
            <a:r>
              <a:rPr lang="en-US" altLang="zh-CN" sz="2800" dirty="0"/>
              <a:t>	</a:t>
            </a:r>
            <a:r>
              <a:rPr lang="zh-CN" altLang="en-US" sz="2800" dirty="0"/>
              <a:t>组长</a:t>
            </a:r>
            <a:r>
              <a:rPr lang="en-US" altLang="zh-CN" sz="2800" dirty="0"/>
              <a:t>&amp;</a:t>
            </a:r>
            <a:r>
              <a:rPr lang="zh-CN" altLang="en-US" sz="2800" dirty="0"/>
              <a:t>演讲人：陈俊奕 </a:t>
            </a:r>
          </a:p>
        </p:txBody>
      </p:sp>
    </p:spTree>
    <p:extLst>
      <p:ext uri="{BB962C8B-B14F-4D97-AF65-F5344CB8AC3E}">
        <p14:creationId xmlns:p14="http://schemas.microsoft.com/office/powerpoint/2010/main" val="87961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par>
                          <p:cTn id="17" fill="hold">
                            <p:stCondLst>
                              <p:cond delay="1550"/>
                            </p:stCondLst>
                            <p:childTnLst>
                              <p:par>
                                <p:cTn id="18" presetID="14" presetClass="entr" presetSubtype="10" fill="hold" grpId="0" nodeType="afterEffect">
                                  <p:stCondLst>
                                    <p:cond delay="0"/>
                                  </p:stCondLst>
                                  <p:iterate type="lt">
                                    <p:tmPct val="10000"/>
                                  </p:iterate>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882B3-7982-BCBE-177E-9C55F89BD430}"/>
            </a:ext>
          </a:extLst>
        </p:cNvPr>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6F17042-2ABE-33A9-C491-E20555DCB3E4}"/>
              </a:ext>
            </a:extLst>
          </p:cNvPr>
          <p:cNvCxnSpPr>
            <a:cxnSpLocks/>
          </p:cNvCxnSpPr>
          <p:nvPr/>
        </p:nvCxnSpPr>
        <p:spPr>
          <a:xfrm>
            <a:off x="9703955" y="121755"/>
            <a:ext cx="0" cy="5703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0F21F71B-BC7E-1775-F12F-F359CD23B21F}"/>
              </a:ext>
            </a:extLst>
          </p:cNvPr>
          <p:cNvSpPr/>
          <p:nvPr/>
        </p:nvSpPr>
        <p:spPr>
          <a:xfrm>
            <a:off x="9645115" y="4849516"/>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7" name="文本框 6">
            <a:extLst>
              <a:ext uri="{FF2B5EF4-FFF2-40B4-BE49-F238E27FC236}">
                <a16:creationId xmlns:a16="http://schemas.microsoft.com/office/drawing/2014/main" id="{CCD1533C-4CFB-CB87-0460-44E3CF61DC4F}"/>
              </a:ext>
            </a:extLst>
          </p:cNvPr>
          <p:cNvSpPr txBox="1"/>
          <p:nvPr/>
        </p:nvSpPr>
        <p:spPr>
          <a:xfrm>
            <a:off x="6164631" y="4367617"/>
            <a:ext cx="3229067" cy="923330"/>
          </a:xfrm>
          <a:prstGeom prst="rect">
            <a:avLst/>
          </a:prstGeom>
          <a:noFill/>
          <a:effectLst/>
        </p:spPr>
        <p:txBody>
          <a:bodyPr wrap="square" rtlCol="0">
            <a:spAutoFit/>
          </a:bodyPr>
          <a:lstStyle/>
          <a:p>
            <a:pPr algn="r"/>
            <a:r>
              <a:rPr lang="en-US" altLang="zh-CN" sz="5400" b="1" dirty="0">
                <a:solidFill>
                  <a:prstClr val="black"/>
                </a:solidFill>
                <a:latin typeface="Times New Roman"/>
                <a:ea typeface="微软雅黑"/>
                <a:cs typeface="+mn-ea"/>
                <a:sym typeface="Times New Roman"/>
              </a:rPr>
              <a:t>PART 02</a:t>
            </a:r>
          </a:p>
        </p:txBody>
      </p:sp>
      <p:sp>
        <p:nvSpPr>
          <p:cNvPr id="6" name="文本框 5">
            <a:extLst>
              <a:ext uri="{FF2B5EF4-FFF2-40B4-BE49-F238E27FC236}">
                <a16:creationId xmlns:a16="http://schemas.microsoft.com/office/drawing/2014/main" id="{BC3A65ED-8E2C-848B-EE08-434DED4F298F}"/>
              </a:ext>
            </a:extLst>
          </p:cNvPr>
          <p:cNvSpPr txBox="1"/>
          <p:nvPr/>
        </p:nvSpPr>
        <p:spPr>
          <a:xfrm>
            <a:off x="1528268" y="1776639"/>
            <a:ext cx="5090536" cy="1015663"/>
          </a:xfrm>
          <a:prstGeom prst="rect">
            <a:avLst/>
          </a:prstGeom>
          <a:noFill/>
          <a:effectLst/>
        </p:spPr>
        <p:txBody>
          <a:bodyPr wrap="square" rtlCol="0">
            <a:spAutoFit/>
          </a:bodyPr>
          <a:lstStyle>
            <a:defPPr>
              <a:defRPr lang="zh-CN"/>
            </a:defPPr>
            <a:lvl1pPr>
              <a:defRPr sz="6000">
                <a:latin typeface="微软雅黑" pitchFamily="34" charset="-122"/>
                <a:ea typeface="微软雅黑" pitchFamily="34" charset="-122"/>
                <a:cs typeface="阿里巴巴普惠体 Light" pitchFamily="18" charset="-122"/>
              </a:defRPr>
            </a:lvl1pPr>
          </a:lstStyle>
          <a:p>
            <a:pPr algn="ctr"/>
            <a:r>
              <a:rPr lang="zh-CN" altLang="en-US" dirty="0">
                <a:sym typeface="Times New Roman"/>
              </a:rPr>
              <a:t>项目文档展示</a:t>
            </a:r>
          </a:p>
        </p:txBody>
      </p:sp>
    </p:spTree>
    <p:extLst>
      <p:ext uri="{BB962C8B-B14F-4D97-AF65-F5344CB8AC3E}">
        <p14:creationId xmlns:p14="http://schemas.microsoft.com/office/powerpoint/2010/main" val="252285748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ppt_x"/>
                                          </p:val>
                                        </p:tav>
                                        <p:tav tm="100000">
                                          <p:val>
                                            <p:strVal val="#ppt_x"/>
                                          </p:val>
                                        </p:tav>
                                      </p:tavLst>
                                    </p:anim>
                                    <p:anim calcmode="lin" valueType="num">
                                      <p:cBhvr additive="base">
                                        <p:cTn id="11" dur="1000" fill="hold"/>
                                        <p:tgtEl>
                                          <p:spTgt spid="3"/>
                                        </p:tgtEl>
                                        <p:attrNameLst>
                                          <p:attrName>ppt_y</p:attrName>
                                        </p:attrNameLst>
                                      </p:cBhvr>
                                      <p:tavLst>
                                        <p:tav tm="0">
                                          <p:val>
                                            <p:strVal val="0-#ppt_h/2"/>
                                          </p:val>
                                        </p:tav>
                                        <p:tav tm="100000">
                                          <p:val>
                                            <p:strVal val="#ppt_y"/>
                                          </p:val>
                                        </p:tav>
                                      </p:tavLst>
                                    </p:anim>
                                  </p:childTnLst>
                                </p:cTn>
                              </p:par>
                            </p:childTnLst>
                          </p:cTn>
                        </p:par>
                        <p:par>
                          <p:cTn id="12" fill="hold">
                            <p:stCondLst>
                              <p:cond delay="1000"/>
                            </p:stCondLst>
                            <p:childTnLst>
                              <p:par>
                                <p:cTn id="13" presetID="42" presetClass="entr" presetSubtype="0" fill="hold" grpId="2" nodeType="afterEffect">
                                  <p:stCondLst>
                                    <p:cond delay="0"/>
                                  </p:stCondLst>
                                  <p:iterate type="lt">
                                    <p:tmPct val="1786"/>
                                  </p:iterate>
                                  <p:childTnLst>
                                    <p:set>
                                      <p:cBhvr>
                                        <p:cTn id="14" dur="1" fill="hold">
                                          <p:stCondLst>
                                            <p:cond delay="0"/>
                                          </p:stCondLst>
                                        </p:cTn>
                                        <p:tgtEl>
                                          <p:spTgt spid="7"/>
                                        </p:tgtEl>
                                        <p:attrNameLst>
                                          <p:attrName>style.visibility</p:attrName>
                                        </p:attrNameLst>
                                      </p:cBhvr>
                                      <p:to>
                                        <p:strVal val="visible"/>
                                      </p:to>
                                    </p:set>
                                    <p:anim to="" calcmode="lin" valueType="num">
                                      <p:cBhvr>
                                        <p:cTn id="15"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763"/>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7" grpId="2"/>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05BD2-8CAD-9087-F91B-478EFBF19726}"/>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41A8ABF-6C83-153F-8B90-42EA3BC68C17}"/>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3777C14-683D-A2C5-AA37-932CFDA88540}"/>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D56AD45D-00AE-8065-181D-886B9C8617A9}"/>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6585FEA3-9E94-CB58-F20D-97B6DAC97360}"/>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pic>
        <p:nvPicPr>
          <p:cNvPr id="3" name="图片 2">
            <a:extLst>
              <a:ext uri="{FF2B5EF4-FFF2-40B4-BE49-F238E27FC236}">
                <a16:creationId xmlns:a16="http://schemas.microsoft.com/office/drawing/2014/main" id="{A342781C-BCF3-E8E9-C816-49CD9C90782D}"/>
              </a:ext>
            </a:extLst>
          </p:cNvPr>
          <p:cNvPicPr>
            <a:picLocks noChangeAspect="1"/>
          </p:cNvPicPr>
          <p:nvPr/>
        </p:nvPicPr>
        <p:blipFill>
          <a:blip r:embed="rId2"/>
          <a:stretch>
            <a:fillRect/>
          </a:stretch>
        </p:blipFill>
        <p:spPr>
          <a:xfrm>
            <a:off x="3174584" y="1636313"/>
            <a:ext cx="5842831" cy="3585374"/>
          </a:xfrm>
          <a:prstGeom prst="rect">
            <a:avLst/>
          </a:prstGeom>
        </p:spPr>
      </p:pic>
    </p:spTree>
    <p:extLst>
      <p:ext uri="{BB962C8B-B14F-4D97-AF65-F5344CB8AC3E}">
        <p14:creationId xmlns:p14="http://schemas.microsoft.com/office/powerpoint/2010/main" val="34653290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CB9CF-1655-308C-7C90-00E7F7F625FB}"/>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C8E0A4DD-CB07-44F3-3A86-C2EDB21FD34B}"/>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34B0F9D-92F5-1FD6-C3F1-04FC655D2510}"/>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2E3633DE-7D5F-7DB2-3899-A7CAD3253612}"/>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68F31D2E-1C04-E162-6B7A-80FDDE6A558E}"/>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AE849B39-C46B-4D5F-BDE9-A21B1DEF04C3}"/>
              </a:ext>
            </a:extLst>
          </p:cNvPr>
          <p:cNvSpPr txBox="1"/>
          <p:nvPr/>
        </p:nvSpPr>
        <p:spPr>
          <a:xfrm>
            <a:off x="4568583" y="355063"/>
            <a:ext cx="3054834" cy="646331"/>
          </a:xfrm>
          <a:prstGeom prst="rect">
            <a:avLst/>
          </a:prstGeom>
          <a:noFill/>
        </p:spPr>
        <p:txBody>
          <a:bodyPr wrap="square" rtlCol="0">
            <a:spAutoFit/>
          </a:bodyPr>
          <a:lstStyle/>
          <a:p>
            <a:r>
              <a:rPr lang="zh-CN" altLang="en-US" sz="3600" b="1" dirty="0"/>
              <a:t>需求分析文档</a:t>
            </a:r>
          </a:p>
        </p:txBody>
      </p:sp>
      <p:pic>
        <p:nvPicPr>
          <p:cNvPr id="6" name="图片 5">
            <a:extLst>
              <a:ext uri="{FF2B5EF4-FFF2-40B4-BE49-F238E27FC236}">
                <a16:creationId xmlns:a16="http://schemas.microsoft.com/office/drawing/2014/main" id="{86094123-D788-8DBE-2A72-BE8042641F67}"/>
              </a:ext>
            </a:extLst>
          </p:cNvPr>
          <p:cNvPicPr>
            <a:picLocks noChangeAspect="1"/>
          </p:cNvPicPr>
          <p:nvPr/>
        </p:nvPicPr>
        <p:blipFill>
          <a:blip r:embed="rId2"/>
          <a:stretch>
            <a:fillRect/>
          </a:stretch>
        </p:blipFill>
        <p:spPr>
          <a:xfrm>
            <a:off x="2217966" y="1197684"/>
            <a:ext cx="7756068" cy="5433040"/>
          </a:xfrm>
          <a:prstGeom prst="rect">
            <a:avLst/>
          </a:prstGeom>
        </p:spPr>
      </p:pic>
    </p:spTree>
    <p:extLst>
      <p:ext uri="{BB962C8B-B14F-4D97-AF65-F5344CB8AC3E}">
        <p14:creationId xmlns:p14="http://schemas.microsoft.com/office/powerpoint/2010/main" val="410998952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7AAA8-4C84-7251-38B7-2AAB77A0BAFB}"/>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F0E054C-297C-BD94-04E3-64702C590BD6}"/>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C2E7C2BF-9300-CD0C-78BD-3CF756125E42}"/>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ABCD50D1-7FC0-4959-924C-4932ECE177D6}"/>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7E2B9286-B823-1A31-3238-31B95BF6C5C5}"/>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3532A22F-3788-CE73-1993-458D34A8C50C}"/>
              </a:ext>
            </a:extLst>
          </p:cNvPr>
          <p:cNvSpPr txBox="1"/>
          <p:nvPr/>
        </p:nvSpPr>
        <p:spPr>
          <a:xfrm>
            <a:off x="5015877" y="355063"/>
            <a:ext cx="2160245" cy="646331"/>
          </a:xfrm>
          <a:prstGeom prst="rect">
            <a:avLst/>
          </a:prstGeom>
          <a:noFill/>
        </p:spPr>
        <p:txBody>
          <a:bodyPr wrap="square" rtlCol="0">
            <a:spAutoFit/>
          </a:bodyPr>
          <a:lstStyle/>
          <a:p>
            <a:r>
              <a:rPr lang="zh-CN" altLang="en-US" sz="3600" b="1" dirty="0"/>
              <a:t>会议记录</a:t>
            </a:r>
          </a:p>
        </p:txBody>
      </p:sp>
      <p:pic>
        <p:nvPicPr>
          <p:cNvPr id="3" name="图片 2">
            <a:extLst>
              <a:ext uri="{FF2B5EF4-FFF2-40B4-BE49-F238E27FC236}">
                <a16:creationId xmlns:a16="http://schemas.microsoft.com/office/drawing/2014/main" id="{C24E0B39-91EA-BB24-F424-6B0A757A19AB}"/>
              </a:ext>
            </a:extLst>
          </p:cNvPr>
          <p:cNvPicPr>
            <a:picLocks noChangeAspect="1"/>
          </p:cNvPicPr>
          <p:nvPr/>
        </p:nvPicPr>
        <p:blipFill>
          <a:blip r:embed="rId2"/>
          <a:stretch>
            <a:fillRect/>
          </a:stretch>
        </p:blipFill>
        <p:spPr>
          <a:xfrm>
            <a:off x="195187" y="1909122"/>
            <a:ext cx="3687826" cy="3039756"/>
          </a:xfrm>
          <a:prstGeom prst="rect">
            <a:avLst/>
          </a:prstGeom>
        </p:spPr>
      </p:pic>
      <p:pic>
        <p:nvPicPr>
          <p:cNvPr id="15" name="图片 14">
            <a:extLst>
              <a:ext uri="{FF2B5EF4-FFF2-40B4-BE49-F238E27FC236}">
                <a16:creationId xmlns:a16="http://schemas.microsoft.com/office/drawing/2014/main" id="{432FD0D7-A518-9E5F-C8B2-DB85A975547C}"/>
              </a:ext>
            </a:extLst>
          </p:cNvPr>
          <p:cNvPicPr>
            <a:picLocks noChangeAspect="1"/>
          </p:cNvPicPr>
          <p:nvPr/>
        </p:nvPicPr>
        <p:blipFill>
          <a:blip r:embed="rId3"/>
          <a:stretch>
            <a:fillRect/>
          </a:stretch>
        </p:blipFill>
        <p:spPr>
          <a:xfrm>
            <a:off x="7503657" y="1001394"/>
            <a:ext cx="3847744" cy="5628290"/>
          </a:xfrm>
          <a:prstGeom prst="rect">
            <a:avLst/>
          </a:prstGeom>
        </p:spPr>
      </p:pic>
      <p:pic>
        <p:nvPicPr>
          <p:cNvPr id="17" name="图片 16">
            <a:extLst>
              <a:ext uri="{FF2B5EF4-FFF2-40B4-BE49-F238E27FC236}">
                <a16:creationId xmlns:a16="http://schemas.microsoft.com/office/drawing/2014/main" id="{0DB022B2-D1BC-1676-DF0D-6B5F4C7EBD97}"/>
              </a:ext>
            </a:extLst>
          </p:cNvPr>
          <p:cNvPicPr>
            <a:picLocks noChangeAspect="1"/>
          </p:cNvPicPr>
          <p:nvPr/>
        </p:nvPicPr>
        <p:blipFill>
          <a:blip r:embed="rId4"/>
          <a:stretch>
            <a:fillRect/>
          </a:stretch>
        </p:blipFill>
        <p:spPr>
          <a:xfrm>
            <a:off x="6371277" y="1002884"/>
            <a:ext cx="4088912" cy="5626800"/>
          </a:xfrm>
          <a:prstGeom prst="rect">
            <a:avLst/>
          </a:prstGeom>
        </p:spPr>
      </p:pic>
      <p:pic>
        <p:nvPicPr>
          <p:cNvPr id="19" name="图片 18">
            <a:extLst>
              <a:ext uri="{FF2B5EF4-FFF2-40B4-BE49-F238E27FC236}">
                <a16:creationId xmlns:a16="http://schemas.microsoft.com/office/drawing/2014/main" id="{A7BBB19F-5F4C-191A-4BC3-B0DA76DA0EB0}"/>
              </a:ext>
            </a:extLst>
          </p:cNvPr>
          <p:cNvPicPr>
            <a:picLocks noChangeAspect="1"/>
          </p:cNvPicPr>
          <p:nvPr/>
        </p:nvPicPr>
        <p:blipFill>
          <a:blip r:embed="rId5"/>
          <a:stretch>
            <a:fillRect/>
          </a:stretch>
        </p:blipFill>
        <p:spPr>
          <a:xfrm>
            <a:off x="5082574" y="1002884"/>
            <a:ext cx="4344955" cy="5626800"/>
          </a:xfrm>
          <a:prstGeom prst="rect">
            <a:avLst/>
          </a:prstGeom>
        </p:spPr>
      </p:pic>
      <p:pic>
        <p:nvPicPr>
          <p:cNvPr id="21" name="图片 20">
            <a:extLst>
              <a:ext uri="{FF2B5EF4-FFF2-40B4-BE49-F238E27FC236}">
                <a16:creationId xmlns:a16="http://schemas.microsoft.com/office/drawing/2014/main" id="{649C7E3C-D334-2089-8AA6-465261AEABC7}"/>
              </a:ext>
            </a:extLst>
          </p:cNvPr>
          <p:cNvPicPr>
            <a:picLocks noChangeAspect="1"/>
          </p:cNvPicPr>
          <p:nvPr/>
        </p:nvPicPr>
        <p:blipFill>
          <a:blip r:embed="rId6"/>
          <a:stretch>
            <a:fillRect/>
          </a:stretch>
        </p:blipFill>
        <p:spPr>
          <a:xfrm>
            <a:off x="4000214" y="1001394"/>
            <a:ext cx="4405995" cy="5626800"/>
          </a:xfrm>
          <a:prstGeom prst="rect">
            <a:avLst/>
          </a:prstGeom>
        </p:spPr>
      </p:pic>
      <p:pic>
        <p:nvPicPr>
          <p:cNvPr id="23" name="图片 22">
            <a:extLst>
              <a:ext uri="{FF2B5EF4-FFF2-40B4-BE49-F238E27FC236}">
                <a16:creationId xmlns:a16="http://schemas.microsoft.com/office/drawing/2014/main" id="{50F37F93-5396-59F8-D46A-30098C26F500}"/>
              </a:ext>
            </a:extLst>
          </p:cNvPr>
          <p:cNvPicPr>
            <a:picLocks noChangeAspect="1"/>
          </p:cNvPicPr>
          <p:nvPr/>
        </p:nvPicPr>
        <p:blipFill>
          <a:blip r:embed="rId7"/>
          <a:stretch>
            <a:fillRect/>
          </a:stretch>
        </p:blipFill>
        <p:spPr>
          <a:xfrm>
            <a:off x="2684512" y="1007095"/>
            <a:ext cx="4625238" cy="4464560"/>
          </a:xfrm>
          <a:prstGeom prst="rect">
            <a:avLst/>
          </a:prstGeom>
        </p:spPr>
      </p:pic>
    </p:spTree>
    <p:extLst>
      <p:ext uri="{BB962C8B-B14F-4D97-AF65-F5344CB8AC3E}">
        <p14:creationId xmlns:p14="http://schemas.microsoft.com/office/powerpoint/2010/main" val="231980653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B8538-86FE-2632-0E76-30716EB7D71C}"/>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5C7EA05-FA2B-7CD4-765B-10DD61B6667D}"/>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0CA489A-DB8E-6363-1D92-2C45AEE2FF03}"/>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9C0F28A2-CCB7-4CE1-66EF-E8935E1E90FC}"/>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207742E8-EF40-531D-1E21-E5FE047608D4}"/>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062A7037-1049-7956-2B2F-25F738C0EF4E}"/>
              </a:ext>
            </a:extLst>
          </p:cNvPr>
          <p:cNvSpPr txBox="1"/>
          <p:nvPr/>
        </p:nvSpPr>
        <p:spPr>
          <a:xfrm>
            <a:off x="4568583" y="355063"/>
            <a:ext cx="3054834" cy="646331"/>
          </a:xfrm>
          <a:prstGeom prst="rect">
            <a:avLst/>
          </a:prstGeom>
          <a:noFill/>
        </p:spPr>
        <p:txBody>
          <a:bodyPr wrap="square" rtlCol="0">
            <a:spAutoFit/>
          </a:bodyPr>
          <a:lstStyle/>
          <a:p>
            <a:r>
              <a:rPr lang="zh-CN" altLang="en-US" sz="3600" b="1" dirty="0"/>
              <a:t>编码风格文档</a:t>
            </a:r>
          </a:p>
        </p:txBody>
      </p:sp>
      <p:pic>
        <p:nvPicPr>
          <p:cNvPr id="13" name="图片 12">
            <a:extLst>
              <a:ext uri="{FF2B5EF4-FFF2-40B4-BE49-F238E27FC236}">
                <a16:creationId xmlns:a16="http://schemas.microsoft.com/office/drawing/2014/main" id="{5CC62876-B7C3-730B-24CB-CA3FA7FDCDFE}"/>
              </a:ext>
            </a:extLst>
          </p:cNvPr>
          <p:cNvPicPr>
            <a:picLocks noChangeAspect="1"/>
          </p:cNvPicPr>
          <p:nvPr/>
        </p:nvPicPr>
        <p:blipFill>
          <a:blip r:embed="rId2"/>
          <a:stretch>
            <a:fillRect/>
          </a:stretch>
        </p:blipFill>
        <p:spPr>
          <a:xfrm>
            <a:off x="2158489" y="1236598"/>
            <a:ext cx="3845293" cy="5418802"/>
          </a:xfrm>
          <a:prstGeom prst="rect">
            <a:avLst/>
          </a:prstGeom>
        </p:spPr>
      </p:pic>
      <p:pic>
        <p:nvPicPr>
          <p:cNvPr id="15" name="图片 14">
            <a:extLst>
              <a:ext uri="{FF2B5EF4-FFF2-40B4-BE49-F238E27FC236}">
                <a16:creationId xmlns:a16="http://schemas.microsoft.com/office/drawing/2014/main" id="{42D8AE70-165B-4AD6-D80B-9503A8448BA1}"/>
              </a:ext>
            </a:extLst>
          </p:cNvPr>
          <p:cNvPicPr>
            <a:picLocks noChangeAspect="1"/>
          </p:cNvPicPr>
          <p:nvPr/>
        </p:nvPicPr>
        <p:blipFill>
          <a:blip r:embed="rId3"/>
          <a:stretch>
            <a:fillRect/>
          </a:stretch>
        </p:blipFill>
        <p:spPr>
          <a:xfrm>
            <a:off x="6188220" y="1237400"/>
            <a:ext cx="3841854" cy="5418000"/>
          </a:xfrm>
          <a:prstGeom prst="rect">
            <a:avLst/>
          </a:prstGeom>
        </p:spPr>
      </p:pic>
    </p:spTree>
    <p:extLst>
      <p:ext uri="{BB962C8B-B14F-4D97-AF65-F5344CB8AC3E}">
        <p14:creationId xmlns:p14="http://schemas.microsoft.com/office/powerpoint/2010/main" val="78522068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8A3E8-0928-43E1-C60D-74CD9D996972}"/>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EBD5E5EA-7678-76DE-57A8-5B2E62C610B5}"/>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5A66CA1-37CE-9ADA-F6A9-4636309625B3}"/>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047602B4-244A-34D6-92C8-4243B8850A6E}"/>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A6474C83-8FC9-77D0-9F43-FCF0DE8BA33A}"/>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8A6EBBF6-750E-696A-98B7-2BA4D02DB155}"/>
              </a:ext>
            </a:extLst>
          </p:cNvPr>
          <p:cNvSpPr txBox="1"/>
          <p:nvPr/>
        </p:nvSpPr>
        <p:spPr>
          <a:xfrm>
            <a:off x="4258638" y="350673"/>
            <a:ext cx="3674724" cy="646331"/>
          </a:xfrm>
          <a:prstGeom prst="rect">
            <a:avLst/>
          </a:prstGeom>
          <a:noFill/>
        </p:spPr>
        <p:txBody>
          <a:bodyPr wrap="square" rtlCol="0">
            <a:spAutoFit/>
          </a:bodyPr>
          <a:lstStyle/>
          <a:p>
            <a:pPr algn="ctr"/>
            <a:r>
              <a:rPr lang="en-US" altLang="zh-CN" sz="3600" b="1" dirty="0"/>
              <a:t>UML</a:t>
            </a:r>
            <a:r>
              <a:rPr lang="zh-CN" altLang="en-US" sz="3600" b="1" dirty="0"/>
              <a:t>图</a:t>
            </a:r>
            <a:r>
              <a:rPr lang="en-US" altLang="zh-CN" sz="3600" b="1" dirty="0"/>
              <a:t>-MDA</a:t>
            </a:r>
            <a:r>
              <a:rPr lang="zh-CN" altLang="en-US" sz="3600" b="1" dirty="0"/>
              <a:t>建模</a:t>
            </a:r>
          </a:p>
        </p:txBody>
      </p:sp>
      <p:pic>
        <p:nvPicPr>
          <p:cNvPr id="2" name="图片 1">
            <a:extLst>
              <a:ext uri="{FF2B5EF4-FFF2-40B4-BE49-F238E27FC236}">
                <a16:creationId xmlns:a16="http://schemas.microsoft.com/office/drawing/2014/main" id="{29B64388-F7ED-BA32-7EEA-5C3558A0C3DB}"/>
              </a:ext>
            </a:extLst>
          </p:cNvPr>
          <p:cNvPicPr>
            <a:picLocks noChangeAspect="1"/>
          </p:cNvPicPr>
          <p:nvPr/>
        </p:nvPicPr>
        <p:blipFill>
          <a:blip r:embed="rId2"/>
          <a:stretch>
            <a:fillRect/>
          </a:stretch>
        </p:blipFill>
        <p:spPr>
          <a:xfrm>
            <a:off x="1803663" y="1226477"/>
            <a:ext cx="2145030" cy="2667000"/>
          </a:xfrm>
          <a:prstGeom prst="rect">
            <a:avLst/>
          </a:prstGeom>
        </p:spPr>
      </p:pic>
      <p:pic>
        <p:nvPicPr>
          <p:cNvPr id="3" name="图片 2">
            <a:extLst>
              <a:ext uri="{FF2B5EF4-FFF2-40B4-BE49-F238E27FC236}">
                <a16:creationId xmlns:a16="http://schemas.microsoft.com/office/drawing/2014/main" id="{E6AE2ED2-3525-2A7D-85FB-37000BE38DFC}"/>
              </a:ext>
            </a:extLst>
          </p:cNvPr>
          <p:cNvPicPr>
            <a:picLocks noChangeAspect="1"/>
          </p:cNvPicPr>
          <p:nvPr/>
        </p:nvPicPr>
        <p:blipFill>
          <a:blip r:embed="rId3"/>
          <a:stretch>
            <a:fillRect/>
          </a:stretch>
        </p:blipFill>
        <p:spPr>
          <a:xfrm>
            <a:off x="4778375" y="1156627"/>
            <a:ext cx="2635250" cy="2660650"/>
          </a:xfrm>
          <a:prstGeom prst="rect">
            <a:avLst/>
          </a:prstGeom>
        </p:spPr>
      </p:pic>
      <p:pic>
        <p:nvPicPr>
          <p:cNvPr id="9" name="图片 8">
            <a:extLst>
              <a:ext uri="{FF2B5EF4-FFF2-40B4-BE49-F238E27FC236}">
                <a16:creationId xmlns:a16="http://schemas.microsoft.com/office/drawing/2014/main" id="{9316A91A-F126-3F7D-381D-C45147667CC3}"/>
              </a:ext>
            </a:extLst>
          </p:cNvPr>
          <p:cNvPicPr>
            <a:picLocks noChangeAspect="1"/>
          </p:cNvPicPr>
          <p:nvPr/>
        </p:nvPicPr>
        <p:blipFill>
          <a:blip r:embed="rId4"/>
          <a:stretch>
            <a:fillRect/>
          </a:stretch>
        </p:blipFill>
        <p:spPr>
          <a:xfrm>
            <a:off x="8243307" y="1156627"/>
            <a:ext cx="2336800" cy="2806700"/>
          </a:xfrm>
          <a:prstGeom prst="rect">
            <a:avLst/>
          </a:prstGeom>
        </p:spPr>
      </p:pic>
      <p:pic>
        <p:nvPicPr>
          <p:cNvPr id="10" name="图片 9">
            <a:extLst>
              <a:ext uri="{FF2B5EF4-FFF2-40B4-BE49-F238E27FC236}">
                <a16:creationId xmlns:a16="http://schemas.microsoft.com/office/drawing/2014/main" id="{3F8A03F0-DB59-082B-6F94-EEC211C8C219}"/>
              </a:ext>
            </a:extLst>
          </p:cNvPr>
          <p:cNvPicPr>
            <a:picLocks noChangeAspect="1"/>
          </p:cNvPicPr>
          <p:nvPr/>
        </p:nvPicPr>
        <p:blipFill>
          <a:blip r:embed="rId5"/>
          <a:stretch>
            <a:fillRect/>
          </a:stretch>
        </p:blipFill>
        <p:spPr>
          <a:xfrm>
            <a:off x="2497848" y="4363632"/>
            <a:ext cx="2070735" cy="1651000"/>
          </a:xfrm>
          <a:prstGeom prst="rect">
            <a:avLst/>
          </a:prstGeom>
        </p:spPr>
      </p:pic>
      <p:pic>
        <p:nvPicPr>
          <p:cNvPr id="12" name="图片 11">
            <a:extLst>
              <a:ext uri="{FF2B5EF4-FFF2-40B4-BE49-F238E27FC236}">
                <a16:creationId xmlns:a16="http://schemas.microsoft.com/office/drawing/2014/main" id="{44FDD756-3759-DE33-20D0-65D0FEE83FE5}"/>
              </a:ext>
            </a:extLst>
          </p:cNvPr>
          <p:cNvPicPr>
            <a:picLocks noChangeAspect="1"/>
          </p:cNvPicPr>
          <p:nvPr/>
        </p:nvPicPr>
        <p:blipFill>
          <a:blip r:embed="rId6"/>
          <a:stretch>
            <a:fillRect/>
          </a:stretch>
        </p:blipFill>
        <p:spPr>
          <a:xfrm>
            <a:off x="8243307" y="4063671"/>
            <a:ext cx="2184400" cy="2613660"/>
          </a:xfrm>
          <a:prstGeom prst="rect">
            <a:avLst/>
          </a:prstGeom>
        </p:spPr>
      </p:pic>
      <p:pic>
        <p:nvPicPr>
          <p:cNvPr id="13" name="图片 12">
            <a:extLst>
              <a:ext uri="{FF2B5EF4-FFF2-40B4-BE49-F238E27FC236}">
                <a16:creationId xmlns:a16="http://schemas.microsoft.com/office/drawing/2014/main" id="{5A62F7E6-9E99-6A17-84B6-D855CB584BAA}"/>
              </a:ext>
            </a:extLst>
          </p:cNvPr>
          <p:cNvPicPr>
            <a:picLocks noChangeAspect="1"/>
          </p:cNvPicPr>
          <p:nvPr/>
        </p:nvPicPr>
        <p:blipFill>
          <a:blip r:embed="rId7"/>
          <a:stretch>
            <a:fillRect/>
          </a:stretch>
        </p:blipFill>
        <p:spPr>
          <a:xfrm>
            <a:off x="5021580" y="4063671"/>
            <a:ext cx="2148840" cy="2606040"/>
          </a:xfrm>
          <a:prstGeom prst="rect">
            <a:avLst/>
          </a:prstGeom>
        </p:spPr>
      </p:pic>
    </p:spTree>
    <p:extLst>
      <p:ext uri="{BB962C8B-B14F-4D97-AF65-F5344CB8AC3E}">
        <p14:creationId xmlns:p14="http://schemas.microsoft.com/office/powerpoint/2010/main" val="23237675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85F35-7503-F003-47BE-2DB57ADA6CF5}"/>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EEB83719-C0A1-ACEE-8372-DAC016A80193}"/>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9C8FDE4-E0A1-E03E-02F1-6A17769A4FB6}"/>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D464CEC8-EF26-111E-5255-CDCEF6A9BC47}"/>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BD3475AC-787A-80B2-A0F3-87D2835F4304}"/>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905FD9E5-321D-C648-D1FD-0395EA424860}"/>
              </a:ext>
            </a:extLst>
          </p:cNvPr>
          <p:cNvSpPr txBox="1"/>
          <p:nvPr/>
        </p:nvSpPr>
        <p:spPr>
          <a:xfrm>
            <a:off x="4258638" y="350673"/>
            <a:ext cx="3674724" cy="646331"/>
          </a:xfrm>
          <a:prstGeom prst="rect">
            <a:avLst/>
          </a:prstGeom>
          <a:noFill/>
        </p:spPr>
        <p:txBody>
          <a:bodyPr wrap="square" rtlCol="0">
            <a:spAutoFit/>
          </a:bodyPr>
          <a:lstStyle/>
          <a:p>
            <a:pPr algn="ctr"/>
            <a:r>
              <a:rPr lang="en-US" altLang="zh-CN" sz="3600" b="1" dirty="0"/>
              <a:t>UML</a:t>
            </a:r>
            <a:r>
              <a:rPr lang="zh-CN" altLang="en-US" sz="3600" b="1" dirty="0"/>
              <a:t>图</a:t>
            </a:r>
            <a:r>
              <a:rPr lang="en-US" altLang="zh-CN" sz="3600" b="1" dirty="0"/>
              <a:t>-</a:t>
            </a:r>
            <a:r>
              <a:rPr lang="zh-CN" altLang="en-US" sz="3600" b="1" dirty="0"/>
              <a:t>用例图</a:t>
            </a:r>
          </a:p>
        </p:txBody>
      </p:sp>
      <p:pic>
        <p:nvPicPr>
          <p:cNvPr id="6" name="图片 5">
            <a:extLst>
              <a:ext uri="{FF2B5EF4-FFF2-40B4-BE49-F238E27FC236}">
                <a16:creationId xmlns:a16="http://schemas.microsoft.com/office/drawing/2014/main" id="{291284CE-4A30-A48D-555C-44E3466EB5A6}"/>
              </a:ext>
            </a:extLst>
          </p:cNvPr>
          <p:cNvPicPr>
            <a:picLocks noChangeAspect="1"/>
          </p:cNvPicPr>
          <p:nvPr/>
        </p:nvPicPr>
        <p:blipFill>
          <a:blip r:embed="rId2"/>
          <a:stretch>
            <a:fillRect/>
          </a:stretch>
        </p:blipFill>
        <p:spPr>
          <a:xfrm>
            <a:off x="2861551" y="1340977"/>
            <a:ext cx="6468898" cy="4176045"/>
          </a:xfrm>
          <a:prstGeom prst="rect">
            <a:avLst/>
          </a:prstGeom>
        </p:spPr>
      </p:pic>
    </p:spTree>
    <p:extLst>
      <p:ext uri="{BB962C8B-B14F-4D97-AF65-F5344CB8AC3E}">
        <p14:creationId xmlns:p14="http://schemas.microsoft.com/office/powerpoint/2010/main" val="188272169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10D8C-273A-0905-A1E0-339E1865211A}"/>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BB787B4-ECBF-5813-6209-784D860AF22D}"/>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5D2871D-EF13-1E8A-638B-E9FC27C4F170}"/>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782932E0-C0CF-E37F-40A0-62F26708AACC}"/>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EA7C72B1-846D-CDB4-C07A-D574EB2EFF89}"/>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3D4219E3-38FF-BB17-A44A-10383A8DFF3B}"/>
              </a:ext>
            </a:extLst>
          </p:cNvPr>
          <p:cNvSpPr txBox="1"/>
          <p:nvPr/>
        </p:nvSpPr>
        <p:spPr>
          <a:xfrm>
            <a:off x="4258638" y="350673"/>
            <a:ext cx="3674724" cy="646331"/>
          </a:xfrm>
          <a:prstGeom prst="rect">
            <a:avLst/>
          </a:prstGeom>
          <a:noFill/>
        </p:spPr>
        <p:txBody>
          <a:bodyPr wrap="square" rtlCol="0">
            <a:spAutoFit/>
          </a:bodyPr>
          <a:lstStyle/>
          <a:p>
            <a:pPr algn="ctr"/>
            <a:r>
              <a:rPr lang="en-US" altLang="zh-CN" sz="3600" b="1" dirty="0"/>
              <a:t>UML</a:t>
            </a:r>
            <a:r>
              <a:rPr lang="zh-CN" altLang="en-US" sz="3600" b="1" dirty="0"/>
              <a:t>图</a:t>
            </a:r>
            <a:r>
              <a:rPr lang="en-US" altLang="zh-CN" sz="3600" b="1" dirty="0"/>
              <a:t>-</a:t>
            </a:r>
            <a:r>
              <a:rPr lang="zh-CN" altLang="en-US" sz="3600" b="1" dirty="0"/>
              <a:t>活动图</a:t>
            </a:r>
          </a:p>
        </p:txBody>
      </p:sp>
      <p:pic>
        <p:nvPicPr>
          <p:cNvPr id="3" name="图片 2">
            <a:extLst>
              <a:ext uri="{FF2B5EF4-FFF2-40B4-BE49-F238E27FC236}">
                <a16:creationId xmlns:a16="http://schemas.microsoft.com/office/drawing/2014/main" id="{C80435F3-C555-9490-23BF-3479C84D38AD}"/>
              </a:ext>
            </a:extLst>
          </p:cNvPr>
          <p:cNvPicPr>
            <a:picLocks noChangeAspect="1"/>
          </p:cNvPicPr>
          <p:nvPr/>
        </p:nvPicPr>
        <p:blipFill>
          <a:blip r:embed="rId2"/>
          <a:stretch>
            <a:fillRect/>
          </a:stretch>
        </p:blipFill>
        <p:spPr>
          <a:xfrm>
            <a:off x="1420845" y="1323340"/>
            <a:ext cx="4283075" cy="4211320"/>
          </a:xfrm>
          <a:prstGeom prst="rect">
            <a:avLst/>
          </a:prstGeom>
        </p:spPr>
      </p:pic>
      <p:pic>
        <p:nvPicPr>
          <p:cNvPr id="9" name="图片 8">
            <a:extLst>
              <a:ext uri="{FF2B5EF4-FFF2-40B4-BE49-F238E27FC236}">
                <a16:creationId xmlns:a16="http://schemas.microsoft.com/office/drawing/2014/main" id="{17609961-E8FB-2635-2B73-0842CD50FF8D}"/>
              </a:ext>
            </a:extLst>
          </p:cNvPr>
          <p:cNvPicPr>
            <a:picLocks noChangeAspect="1"/>
          </p:cNvPicPr>
          <p:nvPr/>
        </p:nvPicPr>
        <p:blipFill>
          <a:blip r:embed="rId2"/>
          <a:stretch>
            <a:fillRect/>
          </a:stretch>
        </p:blipFill>
        <p:spPr>
          <a:xfrm>
            <a:off x="6488080" y="1323340"/>
            <a:ext cx="4283075" cy="4211320"/>
          </a:xfrm>
          <a:prstGeom prst="rect">
            <a:avLst/>
          </a:prstGeom>
        </p:spPr>
      </p:pic>
    </p:spTree>
    <p:extLst>
      <p:ext uri="{BB962C8B-B14F-4D97-AF65-F5344CB8AC3E}">
        <p14:creationId xmlns:p14="http://schemas.microsoft.com/office/powerpoint/2010/main" val="75407590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6940-B783-BFD8-1B6E-C087764A9EB5}"/>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6FFD08D-A244-2CF3-A133-A9C084C7B5B2}"/>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927D199-FF89-78E2-FBC8-7BFB974364F6}"/>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B94E6536-0F66-DECA-FFD7-3959B8D201B2}"/>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F0657A15-33BC-64AB-D944-8EBAEC62B633}"/>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5F33E69E-780E-530B-211D-26F736B31CF3}"/>
              </a:ext>
            </a:extLst>
          </p:cNvPr>
          <p:cNvSpPr txBox="1"/>
          <p:nvPr/>
        </p:nvSpPr>
        <p:spPr>
          <a:xfrm>
            <a:off x="4258638" y="350673"/>
            <a:ext cx="3674724" cy="646331"/>
          </a:xfrm>
          <a:prstGeom prst="rect">
            <a:avLst/>
          </a:prstGeom>
          <a:noFill/>
        </p:spPr>
        <p:txBody>
          <a:bodyPr wrap="square" rtlCol="0">
            <a:spAutoFit/>
          </a:bodyPr>
          <a:lstStyle/>
          <a:p>
            <a:pPr algn="ctr"/>
            <a:r>
              <a:rPr lang="en-US" altLang="zh-CN" sz="3600" b="1" dirty="0"/>
              <a:t>UML</a:t>
            </a:r>
            <a:r>
              <a:rPr lang="zh-CN" altLang="en-US" sz="3600" b="1" dirty="0"/>
              <a:t>图</a:t>
            </a:r>
            <a:r>
              <a:rPr lang="en-US" altLang="zh-CN" sz="3600" b="1" dirty="0"/>
              <a:t>-</a:t>
            </a:r>
            <a:r>
              <a:rPr lang="zh-CN" altLang="en-US" sz="3600" b="1" dirty="0"/>
              <a:t>状态图</a:t>
            </a:r>
          </a:p>
        </p:txBody>
      </p:sp>
      <p:pic>
        <p:nvPicPr>
          <p:cNvPr id="2" name="图片 1">
            <a:extLst>
              <a:ext uri="{FF2B5EF4-FFF2-40B4-BE49-F238E27FC236}">
                <a16:creationId xmlns:a16="http://schemas.microsoft.com/office/drawing/2014/main" id="{B6AB881B-D9ED-F177-DAEC-1E8915AE22BF}"/>
              </a:ext>
            </a:extLst>
          </p:cNvPr>
          <p:cNvPicPr>
            <a:picLocks noChangeAspect="1"/>
          </p:cNvPicPr>
          <p:nvPr/>
        </p:nvPicPr>
        <p:blipFill>
          <a:blip r:embed="rId2"/>
          <a:stretch>
            <a:fillRect/>
          </a:stretch>
        </p:blipFill>
        <p:spPr>
          <a:xfrm>
            <a:off x="1107244" y="1898635"/>
            <a:ext cx="4578098" cy="3060730"/>
          </a:xfrm>
          <a:prstGeom prst="rect">
            <a:avLst/>
          </a:prstGeom>
        </p:spPr>
      </p:pic>
      <p:pic>
        <p:nvPicPr>
          <p:cNvPr id="3" name="图片 2">
            <a:extLst>
              <a:ext uri="{FF2B5EF4-FFF2-40B4-BE49-F238E27FC236}">
                <a16:creationId xmlns:a16="http://schemas.microsoft.com/office/drawing/2014/main" id="{399C98FA-58CD-1948-DC8D-750328506B9C}"/>
              </a:ext>
            </a:extLst>
          </p:cNvPr>
          <p:cNvPicPr>
            <a:picLocks noChangeAspect="1"/>
          </p:cNvPicPr>
          <p:nvPr/>
        </p:nvPicPr>
        <p:blipFill>
          <a:blip r:embed="rId3"/>
          <a:stretch>
            <a:fillRect/>
          </a:stretch>
        </p:blipFill>
        <p:spPr>
          <a:xfrm>
            <a:off x="6506660" y="1156627"/>
            <a:ext cx="4497672" cy="5049464"/>
          </a:xfrm>
          <a:prstGeom prst="rect">
            <a:avLst/>
          </a:prstGeom>
        </p:spPr>
      </p:pic>
    </p:spTree>
    <p:extLst>
      <p:ext uri="{BB962C8B-B14F-4D97-AF65-F5344CB8AC3E}">
        <p14:creationId xmlns:p14="http://schemas.microsoft.com/office/powerpoint/2010/main" val="6168897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615B2-084A-94DC-B3D8-F96EFA6EC50A}"/>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1F727022-818F-204C-F6DB-3ACC71D09C0D}"/>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FFCB1FB-34D2-5F45-8F71-C1B75698B897}"/>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48DAA788-72C3-D84C-261E-1DB2A4E35760}"/>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8A47C773-D3FB-243A-BCA6-97FD59BC4C38}"/>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E238E704-E1BB-5DF7-A9E3-8D5CA5FE4807}"/>
              </a:ext>
            </a:extLst>
          </p:cNvPr>
          <p:cNvSpPr txBox="1"/>
          <p:nvPr/>
        </p:nvSpPr>
        <p:spPr>
          <a:xfrm>
            <a:off x="4258638" y="350673"/>
            <a:ext cx="3674724" cy="646331"/>
          </a:xfrm>
          <a:prstGeom prst="rect">
            <a:avLst/>
          </a:prstGeom>
          <a:noFill/>
        </p:spPr>
        <p:txBody>
          <a:bodyPr wrap="square" rtlCol="0">
            <a:spAutoFit/>
          </a:bodyPr>
          <a:lstStyle/>
          <a:p>
            <a:pPr algn="ctr"/>
            <a:r>
              <a:rPr lang="en-US" altLang="zh-CN" sz="3600" b="1" dirty="0"/>
              <a:t>UML</a:t>
            </a:r>
            <a:r>
              <a:rPr lang="zh-CN" altLang="en-US" sz="3600" b="1" dirty="0"/>
              <a:t>图</a:t>
            </a:r>
            <a:r>
              <a:rPr lang="en-US" altLang="zh-CN" sz="3600" b="1" dirty="0"/>
              <a:t>-</a:t>
            </a:r>
            <a:r>
              <a:rPr lang="zh-CN" altLang="en-US" sz="3600" b="1" dirty="0"/>
              <a:t>类图</a:t>
            </a:r>
          </a:p>
        </p:txBody>
      </p:sp>
      <p:pic>
        <p:nvPicPr>
          <p:cNvPr id="2" name="图片 1">
            <a:extLst>
              <a:ext uri="{FF2B5EF4-FFF2-40B4-BE49-F238E27FC236}">
                <a16:creationId xmlns:a16="http://schemas.microsoft.com/office/drawing/2014/main" id="{96F59E44-F03E-DEC1-5AF1-FB74EA090A9C}"/>
              </a:ext>
            </a:extLst>
          </p:cNvPr>
          <p:cNvPicPr>
            <a:picLocks noChangeAspect="1"/>
          </p:cNvPicPr>
          <p:nvPr/>
        </p:nvPicPr>
        <p:blipFill>
          <a:blip r:embed="rId2"/>
          <a:stretch>
            <a:fillRect/>
          </a:stretch>
        </p:blipFill>
        <p:spPr>
          <a:xfrm>
            <a:off x="1208538" y="1684655"/>
            <a:ext cx="4762500" cy="3488690"/>
          </a:xfrm>
          <a:prstGeom prst="rect">
            <a:avLst/>
          </a:prstGeom>
        </p:spPr>
      </p:pic>
      <p:pic>
        <p:nvPicPr>
          <p:cNvPr id="3" name="图片 2">
            <a:extLst>
              <a:ext uri="{FF2B5EF4-FFF2-40B4-BE49-F238E27FC236}">
                <a16:creationId xmlns:a16="http://schemas.microsoft.com/office/drawing/2014/main" id="{3726A5F1-67D3-6C73-308B-5CBA63EA9987}"/>
              </a:ext>
            </a:extLst>
          </p:cNvPr>
          <p:cNvPicPr>
            <a:picLocks noChangeAspect="1"/>
          </p:cNvPicPr>
          <p:nvPr/>
        </p:nvPicPr>
        <p:blipFill>
          <a:blip r:embed="rId3"/>
          <a:stretch>
            <a:fillRect/>
          </a:stretch>
        </p:blipFill>
        <p:spPr>
          <a:xfrm>
            <a:off x="6220963" y="1421765"/>
            <a:ext cx="5274310" cy="4014470"/>
          </a:xfrm>
          <a:prstGeom prst="rect">
            <a:avLst/>
          </a:prstGeom>
        </p:spPr>
      </p:pic>
    </p:spTree>
    <p:extLst>
      <p:ext uri="{BB962C8B-B14F-4D97-AF65-F5344CB8AC3E}">
        <p14:creationId xmlns:p14="http://schemas.microsoft.com/office/powerpoint/2010/main" val="92250912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53E6B264-7838-A881-E83A-87BB79A7ABA2}"/>
              </a:ext>
            </a:extLst>
          </p:cNvPr>
          <p:cNvCxnSpPr>
            <a:cxnSpLocks/>
          </p:cNvCxnSpPr>
          <p:nvPr/>
        </p:nvCxnSpPr>
        <p:spPr>
          <a:xfrm>
            <a:off x="4947601" y="1028781"/>
            <a:ext cx="0" cy="50919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3B80C853-EF8C-1E6C-B6E2-B8FFB1D22978}"/>
              </a:ext>
            </a:extLst>
          </p:cNvPr>
          <p:cNvSpPr/>
          <p:nvPr/>
        </p:nvSpPr>
        <p:spPr>
          <a:xfrm>
            <a:off x="4888761" y="4311200"/>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2" name="文本框 1">
            <a:extLst>
              <a:ext uri="{FF2B5EF4-FFF2-40B4-BE49-F238E27FC236}">
                <a16:creationId xmlns:a16="http://schemas.microsoft.com/office/drawing/2014/main" id="{C86E07F2-27EF-14F3-09C6-39A4005D4915}"/>
              </a:ext>
            </a:extLst>
          </p:cNvPr>
          <p:cNvSpPr txBox="1"/>
          <p:nvPr/>
        </p:nvSpPr>
        <p:spPr>
          <a:xfrm>
            <a:off x="561975" y="2670678"/>
            <a:ext cx="4114800" cy="1015663"/>
          </a:xfrm>
          <a:prstGeom prst="rect">
            <a:avLst/>
          </a:prstGeom>
          <a:noFill/>
          <a:effectLst/>
        </p:spPr>
        <p:txBody>
          <a:bodyPr wrap="square" rtlCol="0">
            <a:spAutoFit/>
          </a:bodyPr>
          <a:lstStyle/>
          <a:p>
            <a:pPr algn="r"/>
            <a:r>
              <a:rPr lang="en-US" altLang="zh-CN" sz="6000" b="1" dirty="0">
                <a:solidFill>
                  <a:prstClr val="black"/>
                </a:solidFill>
                <a:latin typeface="阿里巴巴普惠体 Light" pitchFamily="18" charset="-122"/>
                <a:ea typeface="阿里巴巴普惠体 Light" pitchFamily="18" charset="-122"/>
                <a:cs typeface="阿里巴巴普惠体 Light" pitchFamily="18" charset="-122"/>
                <a:sym typeface="Times New Roman"/>
              </a:rPr>
              <a:t>CONTENTS</a:t>
            </a:r>
          </a:p>
        </p:txBody>
      </p:sp>
      <p:grpSp>
        <p:nvGrpSpPr>
          <p:cNvPr id="31" name="组合 30">
            <a:extLst>
              <a:ext uri="{FF2B5EF4-FFF2-40B4-BE49-F238E27FC236}">
                <a16:creationId xmlns:a16="http://schemas.microsoft.com/office/drawing/2014/main" id="{94CC6B51-BE62-678C-97D6-F241FB9A5C18}"/>
              </a:ext>
            </a:extLst>
          </p:cNvPr>
          <p:cNvGrpSpPr/>
          <p:nvPr/>
        </p:nvGrpSpPr>
        <p:grpSpPr>
          <a:xfrm>
            <a:off x="6908099" y="1426154"/>
            <a:ext cx="3386125" cy="923330"/>
            <a:chOff x="6885007" y="2303608"/>
            <a:chExt cx="3386125" cy="923330"/>
          </a:xfrm>
        </p:grpSpPr>
        <p:sp>
          <p:nvSpPr>
            <p:cNvPr id="32" name="文本框 31"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56CFBA8B-B856-2BD0-3A97-72822C505664}"/>
                </a:ext>
              </a:extLst>
            </p:cNvPr>
            <p:cNvSpPr txBox="1"/>
            <p:nvPr/>
          </p:nvSpPr>
          <p:spPr>
            <a:xfrm>
              <a:off x="6885007" y="2303608"/>
              <a:ext cx="530915" cy="923330"/>
            </a:xfrm>
            <a:prstGeom prst="rect">
              <a:avLst/>
            </a:prstGeom>
            <a:noFill/>
          </p:spPr>
          <p:txBody>
            <a:bodyPr wrap="none" rtlCol="0">
              <a:spAutoFit/>
            </a:bodyPr>
            <a:lstStyle/>
            <a:p>
              <a:r>
                <a:rPr lang="en-US" altLang="zh-CN" sz="5400" dirty="0">
                  <a:latin typeface="Times New Roman"/>
                  <a:ea typeface="微软雅黑"/>
                  <a:cs typeface="Calibri Light" panose="020F0302020204030204" pitchFamily="34" charset="0"/>
                  <a:sym typeface="Times New Roman"/>
                </a:rPr>
                <a:t>1</a:t>
              </a:r>
              <a:endParaRPr lang="zh-CN" altLang="en-US" sz="5400" dirty="0">
                <a:latin typeface="Times New Roman"/>
                <a:ea typeface="微软雅黑"/>
                <a:cs typeface="Calibri Light" panose="020F0302020204030204" pitchFamily="34" charset="0"/>
                <a:sym typeface="Times New Roman"/>
              </a:endParaRPr>
            </a:p>
          </p:txBody>
        </p:sp>
        <p:sp>
          <p:nvSpPr>
            <p:cNvPr id="33" name="任意多边形: 形状 32">
              <a:extLst>
                <a:ext uri="{FF2B5EF4-FFF2-40B4-BE49-F238E27FC236}">
                  <a16:creationId xmlns:a16="http://schemas.microsoft.com/office/drawing/2014/main" id="{D8B8A839-7D3A-9594-4F0C-8E2507A3D819}"/>
                </a:ext>
              </a:extLst>
            </p:cNvPr>
            <p:cNvSpPr/>
            <p:nvPr/>
          </p:nvSpPr>
          <p:spPr>
            <a:xfrm>
              <a:off x="7154561" y="2318486"/>
              <a:ext cx="3116571" cy="735307"/>
            </a:xfrm>
            <a:custGeom>
              <a:avLst/>
              <a:gdLst>
                <a:gd name="connsiteX0" fmla="*/ 1029653 w 5248275"/>
                <a:gd name="connsiteY0" fmla="*/ 1244918 h 1238250"/>
                <a:gd name="connsiteX1" fmla="*/ 5251133 w 5248275"/>
                <a:gd name="connsiteY1" fmla="*/ 1244918 h 1238250"/>
                <a:gd name="connsiteX2" fmla="*/ 5251133 w 5248275"/>
                <a:gd name="connsiteY2" fmla="*/ 0 h 1238250"/>
                <a:gd name="connsiteX3" fmla="*/ 0 w 5248275"/>
                <a:gd name="connsiteY3" fmla="*/ 0 h 1238250"/>
                <a:gd name="connsiteX4" fmla="*/ 0 w 5248275"/>
                <a:gd name="connsiteY4" fmla="*/ 214313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8275" h="1238250">
                  <a:moveTo>
                    <a:pt x="1029653" y="1244918"/>
                  </a:moveTo>
                  <a:lnTo>
                    <a:pt x="5251133" y="1244918"/>
                  </a:lnTo>
                  <a:lnTo>
                    <a:pt x="5251133" y="0"/>
                  </a:lnTo>
                  <a:lnTo>
                    <a:pt x="0" y="0"/>
                  </a:lnTo>
                  <a:lnTo>
                    <a:pt x="0" y="214313"/>
                  </a:lnTo>
                </a:path>
              </a:pathLst>
            </a:custGeom>
            <a:noFill/>
            <a:ln w="19050" cap="flat">
              <a:solidFill>
                <a:schemeClr val="tx1"/>
              </a:solidFill>
              <a:prstDash val="solid"/>
              <a:miter/>
            </a:ln>
          </p:spPr>
          <p:txBody>
            <a:bodyPr rtlCol="0" anchor="ctr"/>
            <a:lstStyle/>
            <a:p>
              <a:endParaRPr lang="zh-CN" altLang="en-US">
                <a:solidFill>
                  <a:prstClr val="black"/>
                </a:solidFill>
                <a:latin typeface="Times New Roman"/>
                <a:ea typeface="微软雅黑"/>
                <a:sym typeface="Times New Roman"/>
              </a:endParaRPr>
            </a:p>
          </p:txBody>
        </p:sp>
        <p:sp>
          <p:nvSpPr>
            <p:cNvPr id="34" name="文本框 33"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ADC37E87-91F5-FC9F-30AC-D91C5ADDAB9D}"/>
                </a:ext>
              </a:extLst>
            </p:cNvPr>
            <p:cNvSpPr txBox="1"/>
            <p:nvPr/>
          </p:nvSpPr>
          <p:spPr>
            <a:xfrm>
              <a:off x="7431315" y="2505926"/>
              <a:ext cx="2502710"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项目成果展示</a:t>
              </a:r>
            </a:p>
          </p:txBody>
        </p:sp>
      </p:grpSp>
      <p:grpSp>
        <p:nvGrpSpPr>
          <p:cNvPr id="35" name="组合 34">
            <a:extLst>
              <a:ext uri="{FF2B5EF4-FFF2-40B4-BE49-F238E27FC236}">
                <a16:creationId xmlns:a16="http://schemas.microsoft.com/office/drawing/2014/main" id="{AC977FAD-E8E8-1644-54A1-9EF7E882D041}"/>
              </a:ext>
            </a:extLst>
          </p:cNvPr>
          <p:cNvGrpSpPr/>
          <p:nvPr/>
        </p:nvGrpSpPr>
        <p:grpSpPr>
          <a:xfrm>
            <a:off x="6908099" y="2576081"/>
            <a:ext cx="3386125" cy="923330"/>
            <a:chOff x="6885007" y="2303608"/>
            <a:chExt cx="3386125" cy="923330"/>
          </a:xfrm>
        </p:grpSpPr>
        <p:sp>
          <p:nvSpPr>
            <p:cNvPr id="36" name="文本框 35"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724352D0-C3AB-85A7-38F8-56F9CC62BFC7}"/>
                </a:ext>
              </a:extLst>
            </p:cNvPr>
            <p:cNvSpPr txBox="1"/>
            <p:nvPr/>
          </p:nvSpPr>
          <p:spPr>
            <a:xfrm>
              <a:off x="6885007" y="2303608"/>
              <a:ext cx="530915" cy="923330"/>
            </a:xfrm>
            <a:prstGeom prst="rect">
              <a:avLst/>
            </a:prstGeom>
            <a:noFill/>
          </p:spPr>
          <p:txBody>
            <a:bodyPr wrap="none" rtlCol="0">
              <a:spAutoFit/>
            </a:bodyPr>
            <a:lstStyle/>
            <a:p>
              <a:r>
                <a:rPr lang="en-US" altLang="zh-CN" sz="5400" dirty="0">
                  <a:latin typeface="Times New Roman"/>
                  <a:ea typeface="微软雅黑"/>
                  <a:cs typeface="Calibri Light" panose="020F0302020204030204" pitchFamily="34" charset="0"/>
                  <a:sym typeface="Times New Roman"/>
                </a:rPr>
                <a:t>2</a:t>
              </a:r>
              <a:endParaRPr lang="zh-CN" altLang="en-US" sz="5400" dirty="0">
                <a:latin typeface="Times New Roman"/>
                <a:ea typeface="微软雅黑"/>
                <a:cs typeface="Calibri Light" panose="020F0302020204030204" pitchFamily="34" charset="0"/>
                <a:sym typeface="Times New Roman"/>
              </a:endParaRPr>
            </a:p>
          </p:txBody>
        </p:sp>
        <p:sp>
          <p:nvSpPr>
            <p:cNvPr id="37" name="任意多边形: 形状 36">
              <a:extLst>
                <a:ext uri="{FF2B5EF4-FFF2-40B4-BE49-F238E27FC236}">
                  <a16:creationId xmlns:a16="http://schemas.microsoft.com/office/drawing/2014/main" id="{567A4C5A-8AF0-C9BE-8B07-85E895F69BB2}"/>
                </a:ext>
              </a:extLst>
            </p:cNvPr>
            <p:cNvSpPr/>
            <p:nvPr/>
          </p:nvSpPr>
          <p:spPr>
            <a:xfrm>
              <a:off x="7154561" y="2318486"/>
              <a:ext cx="3116571" cy="735307"/>
            </a:xfrm>
            <a:custGeom>
              <a:avLst/>
              <a:gdLst>
                <a:gd name="connsiteX0" fmla="*/ 1029653 w 5248275"/>
                <a:gd name="connsiteY0" fmla="*/ 1244918 h 1238250"/>
                <a:gd name="connsiteX1" fmla="*/ 5251133 w 5248275"/>
                <a:gd name="connsiteY1" fmla="*/ 1244918 h 1238250"/>
                <a:gd name="connsiteX2" fmla="*/ 5251133 w 5248275"/>
                <a:gd name="connsiteY2" fmla="*/ 0 h 1238250"/>
                <a:gd name="connsiteX3" fmla="*/ 0 w 5248275"/>
                <a:gd name="connsiteY3" fmla="*/ 0 h 1238250"/>
                <a:gd name="connsiteX4" fmla="*/ 0 w 5248275"/>
                <a:gd name="connsiteY4" fmla="*/ 214313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8275" h="1238250">
                  <a:moveTo>
                    <a:pt x="1029653" y="1244918"/>
                  </a:moveTo>
                  <a:lnTo>
                    <a:pt x="5251133" y="1244918"/>
                  </a:lnTo>
                  <a:lnTo>
                    <a:pt x="5251133" y="0"/>
                  </a:lnTo>
                  <a:lnTo>
                    <a:pt x="0" y="0"/>
                  </a:lnTo>
                  <a:lnTo>
                    <a:pt x="0" y="214313"/>
                  </a:lnTo>
                </a:path>
              </a:pathLst>
            </a:custGeom>
            <a:noFill/>
            <a:ln w="19050" cap="flat">
              <a:solidFill>
                <a:schemeClr val="tx1"/>
              </a:solidFill>
              <a:prstDash val="solid"/>
              <a:miter/>
            </a:ln>
          </p:spPr>
          <p:txBody>
            <a:bodyPr rtlCol="0" anchor="ctr"/>
            <a:lstStyle/>
            <a:p>
              <a:endParaRPr lang="zh-CN" altLang="en-US">
                <a:solidFill>
                  <a:prstClr val="black"/>
                </a:solidFill>
                <a:latin typeface="Times New Roman"/>
                <a:ea typeface="微软雅黑"/>
                <a:sym typeface="Times New Roman"/>
              </a:endParaRPr>
            </a:p>
          </p:txBody>
        </p:sp>
        <p:sp>
          <p:nvSpPr>
            <p:cNvPr id="38" name="文本框 3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B52281FB-26A6-AAFF-4C4B-EEB78191D559}"/>
                </a:ext>
              </a:extLst>
            </p:cNvPr>
            <p:cNvSpPr txBox="1"/>
            <p:nvPr/>
          </p:nvSpPr>
          <p:spPr>
            <a:xfrm>
              <a:off x="7431315" y="2505926"/>
              <a:ext cx="2502710"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grpSp>
      <p:grpSp>
        <p:nvGrpSpPr>
          <p:cNvPr id="39" name="组合 38">
            <a:extLst>
              <a:ext uri="{FF2B5EF4-FFF2-40B4-BE49-F238E27FC236}">
                <a16:creationId xmlns:a16="http://schemas.microsoft.com/office/drawing/2014/main" id="{8BCE3C0B-DEFA-CDAF-DEE9-CB3E538A50AC}"/>
              </a:ext>
            </a:extLst>
          </p:cNvPr>
          <p:cNvGrpSpPr/>
          <p:nvPr/>
        </p:nvGrpSpPr>
        <p:grpSpPr>
          <a:xfrm>
            <a:off x="6908099" y="3726008"/>
            <a:ext cx="3386125" cy="923330"/>
            <a:chOff x="6885007" y="2303608"/>
            <a:chExt cx="3386125" cy="923330"/>
          </a:xfrm>
        </p:grpSpPr>
        <p:sp>
          <p:nvSpPr>
            <p:cNvPr id="40" name="文本框 39"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A33F7BA2-5468-E3F1-0D1E-5184B84BC2D3}"/>
                </a:ext>
              </a:extLst>
            </p:cNvPr>
            <p:cNvSpPr txBox="1"/>
            <p:nvPr/>
          </p:nvSpPr>
          <p:spPr>
            <a:xfrm>
              <a:off x="6885007" y="2303608"/>
              <a:ext cx="530915" cy="923330"/>
            </a:xfrm>
            <a:prstGeom prst="rect">
              <a:avLst/>
            </a:prstGeom>
            <a:noFill/>
          </p:spPr>
          <p:txBody>
            <a:bodyPr wrap="none" rtlCol="0">
              <a:spAutoFit/>
            </a:bodyPr>
            <a:lstStyle/>
            <a:p>
              <a:r>
                <a:rPr lang="en-US" altLang="zh-CN" sz="5400" dirty="0">
                  <a:latin typeface="Times New Roman"/>
                  <a:ea typeface="微软雅黑"/>
                  <a:cs typeface="Calibri Light" panose="020F0302020204030204" pitchFamily="34" charset="0"/>
                  <a:sym typeface="Times New Roman"/>
                </a:rPr>
                <a:t>3</a:t>
              </a:r>
              <a:endParaRPr lang="zh-CN" altLang="en-US" sz="5400" dirty="0">
                <a:latin typeface="Times New Roman"/>
                <a:ea typeface="微软雅黑"/>
                <a:cs typeface="Calibri Light" panose="020F0302020204030204" pitchFamily="34" charset="0"/>
                <a:sym typeface="Times New Roman"/>
              </a:endParaRPr>
            </a:p>
          </p:txBody>
        </p:sp>
        <p:sp>
          <p:nvSpPr>
            <p:cNvPr id="41" name="任意多边形: 形状 40">
              <a:extLst>
                <a:ext uri="{FF2B5EF4-FFF2-40B4-BE49-F238E27FC236}">
                  <a16:creationId xmlns:a16="http://schemas.microsoft.com/office/drawing/2014/main" id="{9D309F09-CA71-8DB9-7127-00D206B0AA97}"/>
                </a:ext>
              </a:extLst>
            </p:cNvPr>
            <p:cNvSpPr/>
            <p:nvPr/>
          </p:nvSpPr>
          <p:spPr>
            <a:xfrm>
              <a:off x="7154561" y="2318486"/>
              <a:ext cx="3116571" cy="735307"/>
            </a:xfrm>
            <a:custGeom>
              <a:avLst/>
              <a:gdLst>
                <a:gd name="connsiteX0" fmla="*/ 1029653 w 5248275"/>
                <a:gd name="connsiteY0" fmla="*/ 1244918 h 1238250"/>
                <a:gd name="connsiteX1" fmla="*/ 5251133 w 5248275"/>
                <a:gd name="connsiteY1" fmla="*/ 1244918 h 1238250"/>
                <a:gd name="connsiteX2" fmla="*/ 5251133 w 5248275"/>
                <a:gd name="connsiteY2" fmla="*/ 0 h 1238250"/>
                <a:gd name="connsiteX3" fmla="*/ 0 w 5248275"/>
                <a:gd name="connsiteY3" fmla="*/ 0 h 1238250"/>
                <a:gd name="connsiteX4" fmla="*/ 0 w 5248275"/>
                <a:gd name="connsiteY4" fmla="*/ 214313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8275" h="1238250">
                  <a:moveTo>
                    <a:pt x="1029653" y="1244918"/>
                  </a:moveTo>
                  <a:lnTo>
                    <a:pt x="5251133" y="1244918"/>
                  </a:lnTo>
                  <a:lnTo>
                    <a:pt x="5251133" y="0"/>
                  </a:lnTo>
                  <a:lnTo>
                    <a:pt x="0" y="0"/>
                  </a:lnTo>
                  <a:lnTo>
                    <a:pt x="0" y="214313"/>
                  </a:lnTo>
                </a:path>
              </a:pathLst>
            </a:custGeom>
            <a:noFill/>
            <a:ln w="19050" cap="flat">
              <a:solidFill>
                <a:schemeClr val="tx1"/>
              </a:solidFill>
              <a:prstDash val="solid"/>
              <a:miter/>
            </a:ln>
          </p:spPr>
          <p:txBody>
            <a:bodyPr rtlCol="0" anchor="ctr"/>
            <a:lstStyle/>
            <a:p>
              <a:endParaRPr lang="zh-CN" altLang="en-US">
                <a:solidFill>
                  <a:prstClr val="black"/>
                </a:solidFill>
                <a:latin typeface="Times New Roman"/>
                <a:ea typeface="微软雅黑"/>
                <a:sym typeface="Times New Roman"/>
              </a:endParaRPr>
            </a:p>
          </p:txBody>
        </p:sp>
        <p:sp>
          <p:nvSpPr>
            <p:cNvPr id="42" name="文本框 41"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E18F877D-FE4E-7022-EFA9-B9ABC729BC7A}"/>
                </a:ext>
              </a:extLst>
            </p:cNvPr>
            <p:cNvSpPr txBox="1"/>
            <p:nvPr/>
          </p:nvSpPr>
          <p:spPr>
            <a:xfrm>
              <a:off x="7431315" y="2505926"/>
              <a:ext cx="2502710"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小组分工</a:t>
              </a:r>
            </a:p>
          </p:txBody>
        </p:sp>
      </p:grpSp>
      <p:grpSp>
        <p:nvGrpSpPr>
          <p:cNvPr id="43" name="组合 42">
            <a:extLst>
              <a:ext uri="{FF2B5EF4-FFF2-40B4-BE49-F238E27FC236}">
                <a16:creationId xmlns:a16="http://schemas.microsoft.com/office/drawing/2014/main" id="{466ED4C5-533D-B556-5205-C4A0032398FE}"/>
              </a:ext>
            </a:extLst>
          </p:cNvPr>
          <p:cNvGrpSpPr/>
          <p:nvPr/>
        </p:nvGrpSpPr>
        <p:grpSpPr>
          <a:xfrm>
            <a:off x="6908099" y="4875936"/>
            <a:ext cx="3386125" cy="923330"/>
            <a:chOff x="6885007" y="2303608"/>
            <a:chExt cx="3386125" cy="923330"/>
          </a:xfrm>
        </p:grpSpPr>
        <p:sp>
          <p:nvSpPr>
            <p:cNvPr id="44" name="文本框 43"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CBA26A22-3022-B380-8679-2D16C5ADE561}"/>
                </a:ext>
              </a:extLst>
            </p:cNvPr>
            <p:cNvSpPr txBox="1"/>
            <p:nvPr/>
          </p:nvSpPr>
          <p:spPr>
            <a:xfrm>
              <a:off x="6885007" y="2303608"/>
              <a:ext cx="530915" cy="923330"/>
            </a:xfrm>
            <a:prstGeom prst="rect">
              <a:avLst/>
            </a:prstGeom>
            <a:noFill/>
          </p:spPr>
          <p:txBody>
            <a:bodyPr wrap="none" rtlCol="0">
              <a:spAutoFit/>
            </a:bodyPr>
            <a:lstStyle/>
            <a:p>
              <a:r>
                <a:rPr lang="en-US" altLang="zh-CN" sz="5400" dirty="0">
                  <a:latin typeface="Times New Roman"/>
                  <a:ea typeface="微软雅黑"/>
                  <a:cs typeface="Calibri Light" panose="020F0302020204030204" pitchFamily="34" charset="0"/>
                  <a:sym typeface="Times New Roman"/>
                </a:rPr>
                <a:t>4</a:t>
              </a:r>
              <a:endParaRPr lang="zh-CN" altLang="en-US" sz="5400" dirty="0">
                <a:latin typeface="Times New Roman"/>
                <a:ea typeface="微软雅黑"/>
                <a:cs typeface="Calibri Light" panose="020F0302020204030204" pitchFamily="34" charset="0"/>
                <a:sym typeface="Times New Roman"/>
              </a:endParaRPr>
            </a:p>
          </p:txBody>
        </p:sp>
        <p:sp>
          <p:nvSpPr>
            <p:cNvPr id="45" name="任意多边形: 形状 44">
              <a:extLst>
                <a:ext uri="{FF2B5EF4-FFF2-40B4-BE49-F238E27FC236}">
                  <a16:creationId xmlns:a16="http://schemas.microsoft.com/office/drawing/2014/main" id="{C7330961-52C7-0E40-5934-E6EB3F4B0E50}"/>
                </a:ext>
              </a:extLst>
            </p:cNvPr>
            <p:cNvSpPr/>
            <p:nvPr/>
          </p:nvSpPr>
          <p:spPr>
            <a:xfrm>
              <a:off x="7154561" y="2318486"/>
              <a:ext cx="3116571" cy="735307"/>
            </a:xfrm>
            <a:custGeom>
              <a:avLst/>
              <a:gdLst>
                <a:gd name="connsiteX0" fmla="*/ 1029653 w 5248275"/>
                <a:gd name="connsiteY0" fmla="*/ 1244918 h 1238250"/>
                <a:gd name="connsiteX1" fmla="*/ 5251133 w 5248275"/>
                <a:gd name="connsiteY1" fmla="*/ 1244918 h 1238250"/>
                <a:gd name="connsiteX2" fmla="*/ 5251133 w 5248275"/>
                <a:gd name="connsiteY2" fmla="*/ 0 h 1238250"/>
                <a:gd name="connsiteX3" fmla="*/ 0 w 5248275"/>
                <a:gd name="connsiteY3" fmla="*/ 0 h 1238250"/>
                <a:gd name="connsiteX4" fmla="*/ 0 w 5248275"/>
                <a:gd name="connsiteY4" fmla="*/ 214313 h 1238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8275" h="1238250">
                  <a:moveTo>
                    <a:pt x="1029653" y="1244918"/>
                  </a:moveTo>
                  <a:lnTo>
                    <a:pt x="5251133" y="1244918"/>
                  </a:lnTo>
                  <a:lnTo>
                    <a:pt x="5251133" y="0"/>
                  </a:lnTo>
                  <a:lnTo>
                    <a:pt x="0" y="0"/>
                  </a:lnTo>
                  <a:lnTo>
                    <a:pt x="0" y="214313"/>
                  </a:lnTo>
                </a:path>
              </a:pathLst>
            </a:custGeom>
            <a:noFill/>
            <a:ln w="19050" cap="flat">
              <a:solidFill>
                <a:schemeClr val="tx1"/>
              </a:solidFill>
              <a:prstDash val="solid"/>
              <a:miter/>
            </a:ln>
          </p:spPr>
          <p:txBody>
            <a:bodyPr rtlCol="0" anchor="ctr"/>
            <a:lstStyle/>
            <a:p>
              <a:endParaRPr lang="zh-CN" altLang="en-US">
                <a:solidFill>
                  <a:prstClr val="black"/>
                </a:solidFill>
                <a:latin typeface="Times New Roman"/>
                <a:ea typeface="微软雅黑"/>
                <a:sym typeface="Times New Roman"/>
              </a:endParaRPr>
            </a:p>
          </p:txBody>
        </p:sp>
        <p:sp>
          <p:nvSpPr>
            <p:cNvPr id="46" name="文本框 45"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D21811E1-CD97-69D1-635F-29D9745D7077}"/>
                </a:ext>
              </a:extLst>
            </p:cNvPr>
            <p:cNvSpPr txBox="1"/>
            <p:nvPr/>
          </p:nvSpPr>
          <p:spPr>
            <a:xfrm>
              <a:off x="7431315" y="2505926"/>
              <a:ext cx="2502710"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代码与文档地址</a:t>
              </a:r>
            </a:p>
          </p:txBody>
        </p:sp>
      </p:grpSp>
      <p:sp>
        <p:nvSpPr>
          <p:cNvPr id="22" name="TextBox 3">
            <a:extLst>
              <a:ext uri="{FF2B5EF4-FFF2-40B4-BE49-F238E27FC236}">
                <a16:creationId xmlns:a16="http://schemas.microsoft.com/office/drawing/2014/main" id="{0E1C5434-DA25-B420-5682-E39DEFD708B8}"/>
              </a:ext>
            </a:extLst>
          </p:cNvPr>
          <p:cNvSpPr txBox="1"/>
          <p:nvPr/>
        </p:nvSpPr>
        <p:spPr>
          <a:xfrm>
            <a:off x="0" y="14955"/>
            <a:ext cx="540060"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模板 </a:t>
            </a:r>
            <a:r>
              <a:rPr lang="en-US" altLang="zh-CN" sz="100" dirty="0">
                <a:noFill/>
                <a:latin typeface="微软雅黑" panose="020B0503020204020204" pitchFamily="34" charset="-122"/>
                <a:ea typeface="微软雅黑" panose="020B0503020204020204" pitchFamily="34" charset="-122"/>
              </a:rPr>
              <a:t>http://www.1ppt.com/moban/</a:t>
            </a:r>
            <a:r>
              <a:rPr lang="zh-CN" altLang="en-US" sz="100" dirty="0">
                <a:noFill/>
                <a:latin typeface="微软雅黑" panose="020B0503020204020204" pitchFamily="34" charset="-122"/>
                <a:ea typeface="微软雅黑" panose="020B0503020204020204" pitchFamily="34" charset="-122"/>
              </a:rPr>
              <a:t> </a:t>
            </a:r>
            <a:endParaRPr lang="en-US" altLang="zh-CN" sz="100" dirty="0">
              <a:no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825154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ppt_x"/>
                                          </p:val>
                                        </p:tav>
                                        <p:tav tm="100000">
                                          <p:val>
                                            <p:strVal val="#ppt_x"/>
                                          </p:val>
                                        </p:tav>
                                      </p:tavLst>
                                    </p:anim>
                                    <p:anim calcmode="lin" valueType="num">
                                      <p:cBhvr additive="base">
                                        <p:cTn id="11" dur="1000" fill="hold"/>
                                        <p:tgtEl>
                                          <p:spTgt spid="8"/>
                                        </p:tgtEl>
                                        <p:attrNameLst>
                                          <p:attrName>ppt_y</p:attrName>
                                        </p:attrNameLst>
                                      </p:cBhvr>
                                      <p:tavLst>
                                        <p:tav tm="0">
                                          <p:val>
                                            <p:strVal val="1+#ppt_h/2"/>
                                          </p:val>
                                        </p:tav>
                                        <p:tav tm="100000">
                                          <p:val>
                                            <p:strVal val="#ppt_y"/>
                                          </p:val>
                                        </p:tav>
                                      </p:tavLst>
                                    </p:anim>
                                  </p:childTnLst>
                                </p:cTn>
                              </p:par>
                            </p:childTnLst>
                          </p:cTn>
                        </p:par>
                        <p:par>
                          <p:cTn id="12" fill="hold">
                            <p:stCondLst>
                              <p:cond delay="1000"/>
                            </p:stCondLst>
                            <p:childTnLst>
                              <p:par>
                                <p:cTn id="13" presetID="42" presetClass="entr" presetSubtype="0" fill="hold" grpId="2" nodeType="afterEffect">
                                  <p:stCondLst>
                                    <p:cond delay="0"/>
                                  </p:stCondLst>
                                  <p:iterate type="lt">
                                    <p:tmPct val="1786"/>
                                  </p:iterate>
                                  <p:childTnLst>
                                    <p:set>
                                      <p:cBhvr>
                                        <p:cTn id="14" dur="1" fill="hold">
                                          <p:stCondLst>
                                            <p:cond delay="0"/>
                                          </p:stCondLst>
                                        </p:cTn>
                                        <p:tgtEl>
                                          <p:spTgt spid="2"/>
                                        </p:tgtEl>
                                        <p:attrNameLst>
                                          <p:attrName>style.visibility</p:attrName>
                                        </p:attrNameLst>
                                      </p:cBhvr>
                                      <p:to>
                                        <p:strVal val="visible"/>
                                      </p:to>
                                    </p:set>
                                    <p:anim to="" calcmode="lin" valueType="num">
                                      <p:cBhvr>
                                        <p:cTn id="15" dur="700" fill="hold">
                                          <p:stCondLst>
                                            <p:cond delay="0"/>
                                          </p:stCondLst>
                                        </p:cTn>
                                        <p:tgtEl>
                                          <p:spTgt spid="2"/>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2"/>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788"/>
                            </p:stCondLst>
                            <p:childTnLst>
                              <p:par>
                                <p:cTn id="18" presetID="2" presetClass="entr" presetSubtype="2" decel="10000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1000" fill="hold"/>
                                        <p:tgtEl>
                                          <p:spTgt spid="31"/>
                                        </p:tgtEl>
                                        <p:attrNameLst>
                                          <p:attrName>ppt_x</p:attrName>
                                        </p:attrNameLst>
                                      </p:cBhvr>
                                      <p:tavLst>
                                        <p:tav tm="0">
                                          <p:val>
                                            <p:strVal val="1+#ppt_w/2"/>
                                          </p:val>
                                        </p:tav>
                                        <p:tav tm="100000">
                                          <p:val>
                                            <p:strVal val="#ppt_x"/>
                                          </p:val>
                                        </p:tav>
                                      </p:tavLst>
                                    </p:anim>
                                    <p:anim calcmode="lin" valueType="num">
                                      <p:cBhvr additive="base">
                                        <p:cTn id="21" dur="1000" fill="hold"/>
                                        <p:tgtEl>
                                          <p:spTgt spid="31"/>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10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1000" fill="hold"/>
                                        <p:tgtEl>
                                          <p:spTgt spid="35"/>
                                        </p:tgtEl>
                                        <p:attrNameLst>
                                          <p:attrName>ppt_x</p:attrName>
                                        </p:attrNameLst>
                                      </p:cBhvr>
                                      <p:tavLst>
                                        <p:tav tm="0">
                                          <p:val>
                                            <p:strVal val="1+#ppt_w/2"/>
                                          </p:val>
                                        </p:tav>
                                        <p:tav tm="100000">
                                          <p:val>
                                            <p:strVal val="#ppt_x"/>
                                          </p:val>
                                        </p:tav>
                                      </p:tavLst>
                                    </p:anim>
                                    <p:anim calcmode="lin" valueType="num">
                                      <p:cBhvr additive="base">
                                        <p:cTn id="25" dur="10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20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1000" fill="hold"/>
                                        <p:tgtEl>
                                          <p:spTgt spid="39"/>
                                        </p:tgtEl>
                                        <p:attrNameLst>
                                          <p:attrName>ppt_x</p:attrName>
                                        </p:attrNameLst>
                                      </p:cBhvr>
                                      <p:tavLst>
                                        <p:tav tm="0">
                                          <p:val>
                                            <p:strVal val="1+#ppt_w/2"/>
                                          </p:val>
                                        </p:tav>
                                        <p:tav tm="100000">
                                          <p:val>
                                            <p:strVal val="#ppt_x"/>
                                          </p:val>
                                        </p:tav>
                                      </p:tavLst>
                                    </p:anim>
                                    <p:anim calcmode="lin" valueType="num">
                                      <p:cBhvr additive="base">
                                        <p:cTn id="29" dur="1000" fill="hold"/>
                                        <p:tgtEl>
                                          <p:spTgt spid="39"/>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30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1000" fill="hold"/>
                                        <p:tgtEl>
                                          <p:spTgt spid="43"/>
                                        </p:tgtEl>
                                        <p:attrNameLst>
                                          <p:attrName>ppt_x</p:attrName>
                                        </p:attrNameLst>
                                      </p:cBhvr>
                                      <p:tavLst>
                                        <p:tav tm="0">
                                          <p:val>
                                            <p:strVal val="1+#ppt_w/2"/>
                                          </p:val>
                                        </p:tav>
                                        <p:tav tm="100000">
                                          <p:val>
                                            <p:strVal val="#ppt_x"/>
                                          </p:val>
                                        </p:tav>
                                      </p:tavLst>
                                    </p:anim>
                                    <p:anim calcmode="lin" valueType="num">
                                      <p:cBhvr additive="base">
                                        <p:cTn id="33" dur="10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2"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F6167-1301-F0CD-AA7A-5988CA387736}"/>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40FEFBFC-F729-9D72-DDF4-AF5996076153}"/>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FF6D497-1674-87B6-E921-4AC61C955262}"/>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A1BBA2AA-3A0D-A7DD-7AEB-BFCF2DA0B017}"/>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项目文档展示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A1A58257-B15C-E430-092A-C2F54DD6DC54}"/>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434650F3-DB0A-583F-C890-26772B8DE136}"/>
              </a:ext>
            </a:extLst>
          </p:cNvPr>
          <p:cNvSpPr txBox="1"/>
          <p:nvPr/>
        </p:nvSpPr>
        <p:spPr>
          <a:xfrm>
            <a:off x="4258638" y="350673"/>
            <a:ext cx="3674724" cy="646331"/>
          </a:xfrm>
          <a:prstGeom prst="rect">
            <a:avLst/>
          </a:prstGeom>
          <a:noFill/>
        </p:spPr>
        <p:txBody>
          <a:bodyPr wrap="square" rtlCol="0">
            <a:spAutoFit/>
          </a:bodyPr>
          <a:lstStyle/>
          <a:p>
            <a:pPr algn="ctr"/>
            <a:r>
              <a:rPr lang="en-US" altLang="zh-CN" sz="3600" b="1" dirty="0"/>
              <a:t>UML</a:t>
            </a:r>
            <a:r>
              <a:rPr lang="zh-CN" altLang="en-US" sz="3600" b="1" dirty="0"/>
              <a:t>图</a:t>
            </a:r>
            <a:r>
              <a:rPr lang="en-US" altLang="zh-CN" sz="3600" b="1" dirty="0"/>
              <a:t>-</a:t>
            </a:r>
            <a:r>
              <a:rPr lang="zh-CN" altLang="en-US" sz="3600" b="1" dirty="0"/>
              <a:t>时序图</a:t>
            </a:r>
          </a:p>
        </p:txBody>
      </p:sp>
      <p:pic>
        <p:nvPicPr>
          <p:cNvPr id="3" name="图片 2">
            <a:extLst>
              <a:ext uri="{FF2B5EF4-FFF2-40B4-BE49-F238E27FC236}">
                <a16:creationId xmlns:a16="http://schemas.microsoft.com/office/drawing/2014/main" id="{87AA5D36-2BB9-04DF-F6B3-54087DC89297}"/>
              </a:ext>
            </a:extLst>
          </p:cNvPr>
          <p:cNvPicPr>
            <a:picLocks noChangeAspect="1"/>
          </p:cNvPicPr>
          <p:nvPr/>
        </p:nvPicPr>
        <p:blipFill>
          <a:blip r:embed="rId2"/>
          <a:stretch>
            <a:fillRect/>
          </a:stretch>
        </p:blipFill>
        <p:spPr>
          <a:xfrm>
            <a:off x="6357669" y="1779587"/>
            <a:ext cx="5274310" cy="3298825"/>
          </a:xfrm>
          <a:prstGeom prst="rect">
            <a:avLst/>
          </a:prstGeom>
        </p:spPr>
      </p:pic>
      <p:pic>
        <p:nvPicPr>
          <p:cNvPr id="9" name="图片 8">
            <a:extLst>
              <a:ext uri="{FF2B5EF4-FFF2-40B4-BE49-F238E27FC236}">
                <a16:creationId xmlns:a16="http://schemas.microsoft.com/office/drawing/2014/main" id="{E7F442E3-1F6F-BB20-D52F-8251B39971C1}"/>
              </a:ext>
            </a:extLst>
          </p:cNvPr>
          <p:cNvPicPr>
            <a:picLocks noChangeAspect="1"/>
          </p:cNvPicPr>
          <p:nvPr/>
        </p:nvPicPr>
        <p:blipFill>
          <a:blip r:embed="rId3"/>
          <a:stretch>
            <a:fillRect/>
          </a:stretch>
        </p:blipFill>
        <p:spPr>
          <a:xfrm>
            <a:off x="366632" y="1746428"/>
            <a:ext cx="5467701" cy="3365144"/>
          </a:xfrm>
          <a:prstGeom prst="rect">
            <a:avLst/>
          </a:prstGeom>
        </p:spPr>
      </p:pic>
    </p:spTree>
    <p:extLst>
      <p:ext uri="{BB962C8B-B14F-4D97-AF65-F5344CB8AC3E}">
        <p14:creationId xmlns:p14="http://schemas.microsoft.com/office/powerpoint/2010/main" val="30211631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FB319-E5E9-5866-6F2B-6E0C078A8627}"/>
            </a:ext>
          </a:extLst>
        </p:cNvPr>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9293E66-F8CB-77A0-F286-CDE5209788DC}"/>
              </a:ext>
            </a:extLst>
          </p:cNvPr>
          <p:cNvCxnSpPr>
            <a:cxnSpLocks/>
          </p:cNvCxnSpPr>
          <p:nvPr/>
        </p:nvCxnSpPr>
        <p:spPr>
          <a:xfrm>
            <a:off x="9703955" y="121755"/>
            <a:ext cx="0" cy="5703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ADFCFFEF-907C-7387-1D6B-9B369F7C3471}"/>
              </a:ext>
            </a:extLst>
          </p:cNvPr>
          <p:cNvSpPr/>
          <p:nvPr/>
        </p:nvSpPr>
        <p:spPr>
          <a:xfrm>
            <a:off x="9645115" y="4849516"/>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7" name="文本框 6">
            <a:extLst>
              <a:ext uri="{FF2B5EF4-FFF2-40B4-BE49-F238E27FC236}">
                <a16:creationId xmlns:a16="http://schemas.microsoft.com/office/drawing/2014/main" id="{B7CD1758-F473-7242-D8B8-EFB93C24EFEA}"/>
              </a:ext>
            </a:extLst>
          </p:cNvPr>
          <p:cNvSpPr txBox="1"/>
          <p:nvPr/>
        </p:nvSpPr>
        <p:spPr>
          <a:xfrm>
            <a:off x="6164631" y="4367617"/>
            <a:ext cx="3229067" cy="923330"/>
          </a:xfrm>
          <a:prstGeom prst="rect">
            <a:avLst/>
          </a:prstGeom>
          <a:noFill/>
          <a:effectLst/>
        </p:spPr>
        <p:txBody>
          <a:bodyPr wrap="square" rtlCol="0">
            <a:spAutoFit/>
          </a:bodyPr>
          <a:lstStyle/>
          <a:p>
            <a:pPr algn="r"/>
            <a:r>
              <a:rPr lang="en-US" altLang="zh-CN" sz="5400" b="1" dirty="0">
                <a:solidFill>
                  <a:prstClr val="black"/>
                </a:solidFill>
                <a:latin typeface="Times New Roman"/>
                <a:ea typeface="微软雅黑"/>
                <a:cs typeface="+mn-ea"/>
                <a:sym typeface="Times New Roman"/>
              </a:rPr>
              <a:t>PART 03</a:t>
            </a:r>
          </a:p>
        </p:txBody>
      </p:sp>
      <p:sp>
        <p:nvSpPr>
          <p:cNvPr id="6" name="文本框 5">
            <a:extLst>
              <a:ext uri="{FF2B5EF4-FFF2-40B4-BE49-F238E27FC236}">
                <a16:creationId xmlns:a16="http://schemas.microsoft.com/office/drawing/2014/main" id="{5DFC4150-D357-86B7-8165-52C49CEC6757}"/>
              </a:ext>
            </a:extLst>
          </p:cNvPr>
          <p:cNvSpPr txBox="1"/>
          <p:nvPr/>
        </p:nvSpPr>
        <p:spPr>
          <a:xfrm>
            <a:off x="1528268" y="1776639"/>
            <a:ext cx="5090536" cy="1015663"/>
          </a:xfrm>
          <a:prstGeom prst="rect">
            <a:avLst/>
          </a:prstGeom>
          <a:noFill/>
          <a:effectLst/>
        </p:spPr>
        <p:txBody>
          <a:bodyPr wrap="square" rtlCol="0">
            <a:spAutoFit/>
          </a:bodyPr>
          <a:lstStyle>
            <a:defPPr>
              <a:defRPr lang="zh-CN"/>
            </a:defPPr>
            <a:lvl1pPr>
              <a:defRPr sz="6000">
                <a:latin typeface="微软雅黑" pitchFamily="34" charset="-122"/>
                <a:ea typeface="微软雅黑" pitchFamily="34" charset="-122"/>
                <a:cs typeface="阿里巴巴普惠体 Light" pitchFamily="18" charset="-122"/>
              </a:defRPr>
            </a:lvl1pPr>
          </a:lstStyle>
          <a:p>
            <a:pPr algn="ctr"/>
            <a:r>
              <a:rPr lang="zh-CN" altLang="en-US" dirty="0">
                <a:sym typeface="Times New Roman"/>
              </a:rPr>
              <a:t>小组分工</a:t>
            </a:r>
          </a:p>
        </p:txBody>
      </p:sp>
    </p:spTree>
    <p:extLst>
      <p:ext uri="{BB962C8B-B14F-4D97-AF65-F5344CB8AC3E}">
        <p14:creationId xmlns:p14="http://schemas.microsoft.com/office/powerpoint/2010/main" val="337804376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ppt_x"/>
                                          </p:val>
                                        </p:tav>
                                        <p:tav tm="100000">
                                          <p:val>
                                            <p:strVal val="#ppt_x"/>
                                          </p:val>
                                        </p:tav>
                                      </p:tavLst>
                                    </p:anim>
                                    <p:anim calcmode="lin" valueType="num">
                                      <p:cBhvr additive="base">
                                        <p:cTn id="11" dur="1000" fill="hold"/>
                                        <p:tgtEl>
                                          <p:spTgt spid="3"/>
                                        </p:tgtEl>
                                        <p:attrNameLst>
                                          <p:attrName>ppt_y</p:attrName>
                                        </p:attrNameLst>
                                      </p:cBhvr>
                                      <p:tavLst>
                                        <p:tav tm="0">
                                          <p:val>
                                            <p:strVal val="0-#ppt_h/2"/>
                                          </p:val>
                                        </p:tav>
                                        <p:tav tm="100000">
                                          <p:val>
                                            <p:strVal val="#ppt_y"/>
                                          </p:val>
                                        </p:tav>
                                      </p:tavLst>
                                    </p:anim>
                                  </p:childTnLst>
                                </p:cTn>
                              </p:par>
                            </p:childTnLst>
                          </p:cTn>
                        </p:par>
                        <p:par>
                          <p:cTn id="12" fill="hold">
                            <p:stCondLst>
                              <p:cond delay="1000"/>
                            </p:stCondLst>
                            <p:childTnLst>
                              <p:par>
                                <p:cTn id="13" presetID="42" presetClass="entr" presetSubtype="0" fill="hold" grpId="2" nodeType="afterEffect">
                                  <p:stCondLst>
                                    <p:cond delay="0"/>
                                  </p:stCondLst>
                                  <p:iterate type="lt">
                                    <p:tmPct val="1786"/>
                                  </p:iterate>
                                  <p:childTnLst>
                                    <p:set>
                                      <p:cBhvr>
                                        <p:cTn id="14" dur="1" fill="hold">
                                          <p:stCondLst>
                                            <p:cond delay="0"/>
                                          </p:stCondLst>
                                        </p:cTn>
                                        <p:tgtEl>
                                          <p:spTgt spid="7"/>
                                        </p:tgtEl>
                                        <p:attrNameLst>
                                          <p:attrName>style.visibility</p:attrName>
                                        </p:attrNameLst>
                                      </p:cBhvr>
                                      <p:to>
                                        <p:strVal val="visible"/>
                                      </p:to>
                                    </p:set>
                                    <p:anim to="" calcmode="lin" valueType="num">
                                      <p:cBhvr>
                                        <p:cTn id="15"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763"/>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7" grpId="2"/>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B9A8F-31C4-F66B-C7ED-F6EAB1145D9A}"/>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5B89693F-C64F-6173-62DC-BB7B8F9F38DA}"/>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DFA3F72-AC5A-7D74-6DC4-2B0F54C10B7A}"/>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2DBCB7F6-E0AC-F7E3-CF75-2C9475422676}"/>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小组分工</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CFD467EA-C0AD-CA86-412C-A33AB31D5F99}"/>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3" name="文本框 2">
            <a:extLst>
              <a:ext uri="{FF2B5EF4-FFF2-40B4-BE49-F238E27FC236}">
                <a16:creationId xmlns:a16="http://schemas.microsoft.com/office/drawing/2014/main" id="{72FB4E42-1923-C4D4-217E-31363095AE94}"/>
              </a:ext>
            </a:extLst>
          </p:cNvPr>
          <p:cNvSpPr txBox="1"/>
          <p:nvPr/>
        </p:nvSpPr>
        <p:spPr>
          <a:xfrm>
            <a:off x="1366045" y="2274838"/>
            <a:ext cx="9459910" cy="2308324"/>
          </a:xfrm>
          <a:prstGeom prst="rect">
            <a:avLst/>
          </a:prstGeom>
          <a:noFill/>
        </p:spPr>
        <p:txBody>
          <a:bodyPr wrap="square" rtlCol="0">
            <a:spAutoFit/>
          </a:bodyPr>
          <a:lstStyle/>
          <a:p>
            <a:r>
              <a:rPr lang="zh-CN" altLang="en-US" sz="4800" b="1" dirty="0"/>
              <a:t>组长：</a:t>
            </a:r>
            <a:r>
              <a:rPr lang="zh-CN" altLang="en-US" sz="4800" dirty="0"/>
              <a:t>陈俊奕</a:t>
            </a:r>
            <a:endParaRPr lang="en-US" altLang="zh-CN" sz="4800" dirty="0"/>
          </a:p>
          <a:p>
            <a:r>
              <a:rPr lang="zh-CN" altLang="en-US" sz="4800" b="1" dirty="0"/>
              <a:t>组员：</a:t>
            </a:r>
            <a:r>
              <a:rPr lang="zh-CN" altLang="en-US" sz="4800" dirty="0"/>
              <a:t>胡造颖、郑智豪、谢嘉圳、杨梓皓、陈润成、刘华杰、姚腾达</a:t>
            </a:r>
          </a:p>
        </p:txBody>
      </p:sp>
    </p:spTree>
    <p:extLst>
      <p:ext uri="{BB962C8B-B14F-4D97-AF65-F5344CB8AC3E}">
        <p14:creationId xmlns:p14="http://schemas.microsoft.com/office/powerpoint/2010/main" val="129168356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C9C22-3662-0EDF-0A1E-40468DE31441}"/>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9494E81-6AF9-7119-9672-2178020916C3}"/>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A6578A4-66BE-2934-982A-B2E13510C50C}"/>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2AB8B2A4-3FD9-7D9D-A3CD-BFB0ABBD3AA0}"/>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小组分工</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5487BBDF-68AD-8AAD-C7E4-DFE40DC7CF6E}"/>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3" name="文本框 2">
            <a:extLst>
              <a:ext uri="{FF2B5EF4-FFF2-40B4-BE49-F238E27FC236}">
                <a16:creationId xmlns:a16="http://schemas.microsoft.com/office/drawing/2014/main" id="{98A55D5C-B3F2-F4DD-64BE-5F7D38F4865C}"/>
              </a:ext>
            </a:extLst>
          </p:cNvPr>
          <p:cNvSpPr txBox="1"/>
          <p:nvPr/>
        </p:nvSpPr>
        <p:spPr>
          <a:xfrm>
            <a:off x="1366045" y="1156627"/>
            <a:ext cx="9459910" cy="5324535"/>
          </a:xfrm>
          <a:prstGeom prst="rect">
            <a:avLst/>
          </a:prstGeom>
          <a:noFill/>
        </p:spPr>
        <p:txBody>
          <a:bodyPr wrap="square" rtlCol="0">
            <a:spAutoFit/>
          </a:bodyPr>
          <a:lstStyle/>
          <a:p>
            <a:r>
              <a:rPr lang="zh-CN" altLang="en-US" sz="2000" b="1" dirty="0"/>
              <a:t>陈俊奕、郑智豪：</a:t>
            </a:r>
            <a:r>
              <a:rPr lang="zh-CN" altLang="en-US" sz="2000" dirty="0"/>
              <a:t>负责配置云服务器与注册域名、</a:t>
            </a:r>
            <a:r>
              <a:rPr lang="en-US" altLang="zh-CN" sz="2000" dirty="0" err="1"/>
              <a:t>uml</a:t>
            </a:r>
            <a:r>
              <a:rPr lang="zh-CN" altLang="en-US" sz="2000" dirty="0"/>
              <a:t>图用例图与活动图的绘制、东海岸校区平面图与</a:t>
            </a:r>
            <a:r>
              <a:rPr lang="en-US" altLang="zh-CN" sz="2000" dirty="0"/>
              <a:t>E</a:t>
            </a:r>
            <a:r>
              <a:rPr lang="zh-CN" altLang="en-US" sz="2000" dirty="0"/>
              <a:t>栋教学楼</a:t>
            </a:r>
            <a:r>
              <a:rPr lang="en-US" altLang="zh-CN" sz="2000" dirty="0"/>
              <a:t>1</a:t>
            </a:r>
            <a:r>
              <a:rPr lang="zh-CN" altLang="en-US" sz="2000" dirty="0"/>
              <a:t>层楼层图数据预处理、后端负责东海岸校区导航模块、</a:t>
            </a:r>
            <a:r>
              <a:rPr lang="en-US" altLang="zh-CN" sz="2000" dirty="0"/>
              <a:t>E</a:t>
            </a:r>
            <a:r>
              <a:rPr lang="zh-CN" altLang="en-US" sz="2000" dirty="0"/>
              <a:t>栋教学楼导航模块中的</a:t>
            </a:r>
            <a:r>
              <a:rPr lang="en-US" altLang="zh-CN" sz="2000" dirty="0"/>
              <a:t>1</a:t>
            </a:r>
            <a:r>
              <a:rPr lang="zh-CN" altLang="en-US" sz="2000" dirty="0"/>
              <a:t>楼导航与整体连接，前端负责校园论坛模块与</a:t>
            </a:r>
            <a:r>
              <a:rPr lang="en-US" altLang="zh-CN" sz="2000" dirty="0"/>
              <a:t>E</a:t>
            </a:r>
            <a:r>
              <a:rPr lang="zh-CN" altLang="en-US" sz="2000" dirty="0"/>
              <a:t>栋教学楼导航模块页面功能开发。陈俊奕作为组长负责任务分工与会议组织并单独负责微信登录功能开发，郑智豪负责</a:t>
            </a:r>
            <a:r>
              <a:rPr lang="en-US" altLang="zh-CN" sz="2000" dirty="0" err="1"/>
              <a:t>github</a:t>
            </a:r>
            <a:r>
              <a:rPr lang="zh-CN" altLang="en-US" sz="2000" dirty="0"/>
              <a:t>代码库管理。</a:t>
            </a:r>
            <a:endParaRPr lang="en-US" altLang="zh-CN" sz="2000" dirty="0"/>
          </a:p>
          <a:p>
            <a:endParaRPr lang="en-US" altLang="zh-CN" sz="2000" dirty="0"/>
          </a:p>
          <a:p>
            <a:r>
              <a:rPr lang="zh-CN" altLang="en-US" sz="2000" b="1" dirty="0"/>
              <a:t>陈润成、刘华杰：</a:t>
            </a:r>
            <a:r>
              <a:rPr lang="zh-CN" altLang="en-US" sz="2000" dirty="0"/>
              <a:t>负责需求分析编写、</a:t>
            </a:r>
            <a:r>
              <a:rPr lang="en-US" altLang="zh-CN" sz="2000" dirty="0" err="1"/>
              <a:t>uml</a:t>
            </a:r>
            <a:r>
              <a:rPr lang="zh-CN" altLang="en-US" sz="2000" dirty="0"/>
              <a:t>图状态图绘制、</a:t>
            </a:r>
            <a:r>
              <a:rPr lang="en-US" altLang="zh-CN" sz="2000" dirty="0"/>
              <a:t>E</a:t>
            </a:r>
            <a:r>
              <a:rPr lang="zh-CN" altLang="en-US" sz="2000" dirty="0"/>
              <a:t>栋教学楼</a:t>
            </a:r>
            <a:r>
              <a:rPr lang="en-US" altLang="zh-CN" sz="2000" dirty="0"/>
              <a:t>2</a:t>
            </a:r>
            <a:r>
              <a:rPr lang="zh-CN" altLang="en-US" sz="2000" dirty="0"/>
              <a:t>层楼层图数据预处理、后端负责个人登录模块与</a:t>
            </a:r>
            <a:r>
              <a:rPr lang="en-US" altLang="zh-CN" sz="2000" dirty="0"/>
              <a:t>E</a:t>
            </a:r>
            <a:r>
              <a:rPr lang="zh-CN" altLang="en-US" sz="2000" dirty="0"/>
              <a:t>栋教学楼导航模块中的</a:t>
            </a:r>
            <a:r>
              <a:rPr lang="en-US" altLang="zh-CN" sz="2000" dirty="0"/>
              <a:t>2</a:t>
            </a:r>
            <a:r>
              <a:rPr lang="zh-CN" altLang="en-US" sz="2000" dirty="0"/>
              <a:t>楼导航，前端负责小程序首页、个人登录页面功能开发。</a:t>
            </a:r>
            <a:endParaRPr lang="en-US" altLang="zh-CN" sz="2000" dirty="0"/>
          </a:p>
          <a:p>
            <a:endParaRPr lang="en-US" altLang="zh-CN" sz="2000" dirty="0"/>
          </a:p>
          <a:p>
            <a:r>
              <a:rPr lang="zh-CN" altLang="en-US" sz="2000" b="1" dirty="0"/>
              <a:t>杨梓皓、谢嘉圳：</a:t>
            </a:r>
            <a:r>
              <a:rPr lang="zh-CN" altLang="en-US" sz="2000" dirty="0"/>
              <a:t>负责需求分析编写、</a:t>
            </a:r>
            <a:r>
              <a:rPr lang="en-US" altLang="zh-CN" sz="2000" dirty="0" err="1"/>
              <a:t>uml</a:t>
            </a:r>
            <a:r>
              <a:rPr lang="zh-CN" altLang="en-US" sz="2000" dirty="0"/>
              <a:t>图类图绘制、</a:t>
            </a:r>
            <a:r>
              <a:rPr lang="en-US" altLang="zh-CN" sz="2000" dirty="0"/>
              <a:t>E</a:t>
            </a:r>
            <a:r>
              <a:rPr lang="zh-CN" altLang="en-US" sz="2000" dirty="0"/>
              <a:t>栋教学楼</a:t>
            </a:r>
            <a:r>
              <a:rPr lang="en-US" altLang="zh-CN" sz="2000" dirty="0"/>
              <a:t>3</a:t>
            </a:r>
            <a:r>
              <a:rPr lang="zh-CN" altLang="en-US" sz="2000" dirty="0"/>
              <a:t>层楼层图数据预处理、后端负责个人账号信息修改模块与</a:t>
            </a:r>
            <a:r>
              <a:rPr lang="en-US" altLang="zh-CN" sz="2000" dirty="0"/>
              <a:t>E</a:t>
            </a:r>
            <a:r>
              <a:rPr lang="zh-CN" altLang="en-US" sz="2000" dirty="0"/>
              <a:t>栋教学楼导航模块中的</a:t>
            </a:r>
            <a:r>
              <a:rPr lang="en-US" altLang="zh-CN" sz="2000" dirty="0"/>
              <a:t>3</a:t>
            </a:r>
            <a:r>
              <a:rPr lang="zh-CN" altLang="en-US" sz="2000" dirty="0"/>
              <a:t>楼导航，前端负责校区简介页面与个人信息页面功能开发。</a:t>
            </a:r>
            <a:endParaRPr lang="en-US" altLang="zh-CN" sz="2000" dirty="0"/>
          </a:p>
          <a:p>
            <a:endParaRPr lang="en-US" altLang="zh-CN" sz="2000" dirty="0"/>
          </a:p>
          <a:p>
            <a:r>
              <a:rPr lang="zh-CN" altLang="en-US" sz="2000" b="1" dirty="0"/>
              <a:t>胡造颖、姚腾达：</a:t>
            </a:r>
            <a:r>
              <a:rPr lang="zh-CN" altLang="en-US" sz="2000" dirty="0"/>
              <a:t>负责编码风格文档编写、</a:t>
            </a:r>
            <a:r>
              <a:rPr lang="en-US" altLang="zh-CN" sz="2000" dirty="0" err="1"/>
              <a:t>uml</a:t>
            </a:r>
            <a:r>
              <a:rPr lang="zh-CN" altLang="en-US" sz="2000" dirty="0"/>
              <a:t>图时序图绘制、</a:t>
            </a:r>
            <a:r>
              <a:rPr lang="en-US" altLang="zh-CN" sz="2000" dirty="0"/>
              <a:t>E</a:t>
            </a:r>
            <a:r>
              <a:rPr lang="zh-CN" altLang="en-US" sz="2000" dirty="0"/>
              <a:t>栋教学楼</a:t>
            </a:r>
            <a:r>
              <a:rPr lang="en-US" altLang="zh-CN" sz="2000" dirty="0"/>
              <a:t>4</a:t>
            </a:r>
            <a:r>
              <a:rPr lang="zh-CN" altLang="en-US" sz="2000" dirty="0"/>
              <a:t>、</a:t>
            </a:r>
            <a:r>
              <a:rPr lang="en-US" altLang="zh-CN" sz="2000" dirty="0"/>
              <a:t>5</a:t>
            </a:r>
            <a:r>
              <a:rPr lang="zh-CN" altLang="en-US" sz="2000" dirty="0"/>
              <a:t>层楼层图数据预处理、后端负责个人信息删除模块与</a:t>
            </a:r>
            <a:r>
              <a:rPr lang="en-US" altLang="zh-CN" sz="2000" dirty="0"/>
              <a:t>E</a:t>
            </a:r>
            <a:r>
              <a:rPr lang="zh-CN" altLang="en-US" sz="2000" dirty="0"/>
              <a:t>栋教学楼导航模块中的</a:t>
            </a:r>
            <a:r>
              <a:rPr lang="en-US" altLang="zh-CN" sz="2000" dirty="0"/>
              <a:t>4</a:t>
            </a:r>
            <a:r>
              <a:rPr lang="zh-CN" altLang="en-US" sz="2000" dirty="0"/>
              <a:t>、</a:t>
            </a:r>
            <a:r>
              <a:rPr lang="en-US" altLang="zh-CN" sz="2000" dirty="0"/>
              <a:t>5</a:t>
            </a:r>
            <a:r>
              <a:rPr lang="zh-CN" altLang="en-US" sz="2000" dirty="0"/>
              <a:t>楼导航，前端负责东海岸校区导航页面与个人信息修改页面的功能开发。</a:t>
            </a:r>
            <a:endParaRPr lang="en-US" altLang="zh-CN" sz="2000" dirty="0"/>
          </a:p>
        </p:txBody>
      </p:sp>
    </p:spTree>
    <p:extLst>
      <p:ext uri="{BB962C8B-B14F-4D97-AF65-F5344CB8AC3E}">
        <p14:creationId xmlns:p14="http://schemas.microsoft.com/office/powerpoint/2010/main" val="34893781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F0180-3025-92CB-1D19-EABD7CEEC794}"/>
            </a:ext>
          </a:extLst>
        </p:cNvPr>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CDA94E1C-3485-6D50-A093-A6A18953171D}"/>
              </a:ext>
            </a:extLst>
          </p:cNvPr>
          <p:cNvCxnSpPr>
            <a:cxnSpLocks/>
          </p:cNvCxnSpPr>
          <p:nvPr/>
        </p:nvCxnSpPr>
        <p:spPr>
          <a:xfrm>
            <a:off x="9703955" y="121755"/>
            <a:ext cx="0" cy="5703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8169634C-920D-BEA9-8543-65C2BE9994D3}"/>
              </a:ext>
            </a:extLst>
          </p:cNvPr>
          <p:cNvSpPr/>
          <p:nvPr/>
        </p:nvSpPr>
        <p:spPr>
          <a:xfrm>
            <a:off x="9645115" y="4849516"/>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7" name="文本框 6">
            <a:extLst>
              <a:ext uri="{FF2B5EF4-FFF2-40B4-BE49-F238E27FC236}">
                <a16:creationId xmlns:a16="http://schemas.microsoft.com/office/drawing/2014/main" id="{1E405EEA-3FD3-4ECE-F1B2-C4CFCD3EFD5D}"/>
              </a:ext>
            </a:extLst>
          </p:cNvPr>
          <p:cNvSpPr txBox="1"/>
          <p:nvPr/>
        </p:nvSpPr>
        <p:spPr>
          <a:xfrm>
            <a:off x="6164631" y="4367617"/>
            <a:ext cx="3229067" cy="923330"/>
          </a:xfrm>
          <a:prstGeom prst="rect">
            <a:avLst/>
          </a:prstGeom>
          <a:noFill/>
          <a:effectLst/>
        </p:spPr>
        <p:txBody>
          <a:bodyPr wrap="square" rtlCol="0">
            <a:spAutoFit/>
          </a:bodyPr>
          <a:lstStyle/>
          <a:p>
            <a:pPr algn="r"/>
            <a:r>
              <a:rPr lang="en-US" altLang="zh-CN" sz="5400" b="1" dirty="0">
                <a:solidFill>
                  <a:prstClr val="black"/>
                </a:solidFill>
                <a:latin typeface="Times New Roman"/>
                <a:ea typeface="微软雅黑"/>
                <a:cs typeface="+mn-ea"/>
                <a:sym typeface="Times New Roman"/>
              </a:rPr>
              <a:t>PART 04</a:t>
            </a:r>
          </a:p>
        </p:txBody>
      </p:sp>
      <p:sp>
        <p:nvSpPr>
          <p:cNvPr id="6" name="文本框 5">
            <a:extLst>
              <a:ext uri="{FF2B5EF4-FFF2-40B4-BE49-F238E27FC236}">
                <a16:creationId xmlns:a16="http://schemas.microsoft.com/office/drawing/2014/main" id="{55EF5A7B-4ABD-BEDC-883E-6BBEA9B8B8C2}"/>
              </a:ext>
            </a:extLst>
          </p:cNvPr>
          <p:cNvSpPr txBox="1"/>
          <p:nvPr/>
        </p:nvSpPr>
        <p:spPr>
          <a:xfrm>
            <a:off x="1528267" y="1776639"/>
            <a:ext cx="5742479" cy="1015663"/>
          </a:xfrm>
          <a:prstGeom prst="rect">
            <a:avLst/>
          </a:prstGeom>
          <a:noFill/>
          <a:effectLst/>
        </p:spPr>
        <p:txBody>
          <a:bodyPr wrap="square" rtlCol="0">
            <a:spAutoFit/>
          </a:bodyPr>
          <a:lstStyle>
            <a:defPPr>
              <a:defRPr lang="zh-CN"/>
            </a:defPPr>
            <a:lvl1pPr>
              <a:defRPr sz="6000">
                <a:latin typeface="微软雅黑" pitchFamily="34" charset="-122"/>
                <a:ea typeface="微软雅黑" pitchFamily="34" charset="-122"/>
                <a:cs typeface="阿里巴巴普惠体 Light" pitchFamily="18" charset="-122"/>
              </a:defRPr>
            </a:lvl1pPr>
          </a:lstStyle>
          <a:p>
            <a:pPr algn="ctr"/>
            <a:r>
              <a:rPr lang="zh-CN" altLang="en-US" dirty="0">
                <a:latin typeface="Times New Roman"/>
                <a:ea typeface="微软雅黑"/>
                <a:sym typeface="Times New Roman"/>
              </a:rPr>
              <a:t>代码与文档地址</a:t>
            </a:r>
          </a:p>
        </p:txBody>
      </p:sp>
    </p:spTree>
    <p:extLst>
      <p:ext uri="{BB962C8B-B14F-4D97-AF65-F5344CB8AC3E}">
        <p14:creationId xmlns:p14="http://schemas.microsoft.com/office/powerpoint/2010/main" val="191153795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ppt_x"/>
                                          </p:val>
                                        </p:tav>
                                        <p:tav tm="100000">
                                          <p:val>
                                            <p:strVal val="#ppt_x"/>
                                          </p:val>
                                        </p:tav>
                                      </p:tavLst>
                                    </p:anim>
                                    <p:anim calcmode="lin" valueType="num">
                                      <p:cBhvr additive="base">
                                        <p:cTn id="11" dur="1000" fill="hold"/>
                                        <p:tgtEl>
                                          <p:spTgt spid="3"/>
                                        </p:tgtEl>
                                        <p:attrNameLst>
                                          <p:attrName>ppt_y</p:attrName>
                                        </p:attrNameLst>
                                      </p:cBhvr>
                                      <p:tavLst>
                                        <p:tav tm="0">
                                          <p:val>
                                            <p:strVal val="0-#ppt_h/2"/>
                                          </p:val>
                                        </p:tav>
                                        <p:tav tm="100000">
                                          <p:val>
                                            <p:strVal val="#ppt_y"/>
                                          </p:val>
                                        </p:tav>
                                      </p:tavLst>
                                    </p:anim>
                                  </p:childTnLst>
                                </p:cTn>
                              </p:par>
                            </p:childTnLst>
                          </p:cTn>
                        </p:par>
                        <p:par>
                          <p:cTn id="12" fill="hold">
                            <p:stCondLst>
                              <p:cond delay="1000"/>
                            </p:stCondLst>
                            <p:childTnLst>
                              <p:par>
                                <p:cTn id="13" presetID="42" presetClass="entr" presetSubtype="0" fill="hold" grpId="2" nodeType="afterEffect">
                                  <p:stCondLst>
                                    <p:cond delay="0"/>
                                  </p:stCondLst>
                                  <p:iterate type="lt">
                                    <p:tmPct val="1786"/>
                                  </p:iterate>
                                  <p:childTnLst>
                                    <p:set>
                                      <p:cBhvr>
                                        <p:cTn id="14" dur="1" fill="hold">
                                          <p:stCondLst>
                                            <p:cond delay="0"/>
                                          </p:stCondLst>
                                        </p:cTn>
                                        <p:tgtEl>
                                          <p:spTgt spid="7"/>
                                        </p:tgtEl>
                                        <p:attrNameLst>
                                          <p:attrName>style.visibility</p:attrName>
                                        </p:attrNameLst>
                                      </p:cBhvr>
                                      <p:to>
                                        <p:strVal val="visible"/>
                                      </p:to>
                                    </p:set>
                                    <p:anim to="" calcmode="lin" valueType="num">
                                      <p:cBhvr>
                                        <p:cTn id="15"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763"/>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7" grpId="2"/>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2D3B7-8BAA-FB34-D1E9-BACBAE6B5345}"/>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486675D2-9AE6-F5BF-ADB9-FDB202B1F385}"/>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67571DE-CE48-EA80-1523-85E30D00A92F}"/>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800BFDEC-0441-F3F5-08BD-CC8D7E356AC5}"/>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代码与文档地址</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57F72813-BD45-26A3-86D2-4E1AE2D2AEAC}"/>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F96B8B6F-EE62-4A30-DCD5-0FA57934D6D2}"/>
              </a:ext>
            </a:extLst>
          </p:cNvPr>
          <p:cNvSpPr txBox="1"/>
          <p:nvPr/>
        </p:nvSpPr>
        <p:spPr>
          <a:xfrm>
            <a:off x="3786666" y="339404"/>
            <a:ext cx="7993551" cy="830997"/>
          </a:xfrm>
          <a:prstGeom prst="rect">
            <a:avLst/>
          </a:prstGeom>
          <a:noFill/>
        </p:spPr>
        <p:txBody>
          <a:bodyPr wrap="square" rtlCol="0">
            <a:spAutoFit/>
          </a:bodyPr>
          <a:lstStyle/>
          <a:p>
            <a:r>
              <a:rPr lang="en-US" altLang="zh-CN" sz="2400" b="1" dirty="0"/>
              <a:t>GitHub</a:t>
            </a:r>
            <a:r>
              <a:rPr lang="zh-CN" altLang="en-US" sz="2400" b="1" dirty="0"/>
              <a:t>库网址：</a:t>
            </a:r>
            <a:endParaRPr lang="en-US" altLang="zh-CN" sz="2400" b="1" dirty="0"/>
          </a:p>
          <a:p>
            <a:r>
              <a:rPr lang="en-US" altLang="zh-CN" sz="2400" b="1" dirty="0"/>
              <a:t>https://github.com/HEX9CF/stu-walk-system.git</a:t>
            </a:r>
            <a:endParaRPr lang="zh-CN" altLang="en-US" sz="2400" b="1" dirty="0"/>
          </a:p>
        </p:txBody>
      </p:sp>
      <p:pic>
        <p:nvPicPr>
          <p:cNvPr id="3" name="图片 2">
            <a:extLst>
              <a:ext uri="{FF2B5EF4-FFF2-40B4-BE49-F238E27FC236}">
                <a16:creationId xmlns:a16="http://schemas.microsoft.com/office/drawing/2014/main" id="{F2F3CCB6-E47F-DA35-1BAA-424BF4119B2C}"/>
              </a:ext>
            </a:extLst>
          </p:cNvPr>
          <p:cNvPicPr>
            <a:picLocks noChangeAspect="1"/>
          </p:cNvPicPr>
          <p:nvPr/>
        </p:nvPicPr>
        <p:blipFill>
          <a:blip r:embed="rId2"/>
          <a:stretch>
            <a:fillRect/>
          </a:stretch>
        </p:blipFill>
        <p:spPr>
          <a:xfrm>
            <a:off x="2099224" y="1416622"/>
            <a:ext cx="7993551" cy="5278483"/>
          </a:xfrm>
          <a:prstGeom prst="rect">
            <a:avLst/>
          </a:prstGeom>
        </p:spPr>
      </p:pic>
    </p:spTree>
    <p:extLst>
      <p:ext uri="{BB962C8B-B14F-4D97-AF65-F5344CB8AC3E}">
        <p14:creationId xmlns:p14="http://schemas.microsoft.com/office/powerpoint/2010/main" val="141532165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2669711D-26F3-03E0-ACAC-160DC167B087}"/>
              </a:ext>
            </a:extLst>
          </p:cNvPr>
          <p:cNvGrpSpPr/>
          <p:nvPr/>
        </p:nvGrpSpPr>
        <p:grpSpPr>
          <a:xfrm>
            <a:off x="2014444" y="3133008"/>
            <a:ext cx="8163112" cy="117680"/>
            <a:chOff x="2445258" y="3544488"/>
            <a:chExt cx="8163112" cy="117680"/>
          </a:xfrm>
        </p:grpSpPr>
        <p:cxnSp>
          <p:nvCxnSpPr>
            <p:cNvPr id="4" name="直接连接符 3"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41B31596-3866-31A8-8491-C3DE1C9DA2F9}"/>
                </a:ext>
              </a:extLst>
            </p:cNvPr>
            <p:cNvCxnSpPr>
              <a:cxnSpLocks/>
              <a:stCxn id="5" idx="3"/>
            </p:cNvCxnSpPr>
            <p:nvPr/>
          </p:nvCxnSpPr>
          <p:spPr>
            <a:xfrm>
              <a:off x="2562938" y="3603328"/>
              <a:ext cx="80454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矩形 4"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8FE24148-716C-1963-33E0-AF3997805C95}"/>
                </a:ext>
              </a:extLst>
            </p:cNvPr>
            <p:cNvSpPr/>
            <p:nvPr/>
          </p:nvSpPr>
          <p:spPr>
            <a:xfrm>
              <a:off x="2445258" y="3544488"/>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grpSp>
      <p:cxnSp>
        <p:nvCxnSpPr>
          <p:cNvPr id="10" name="直接连接符 9">
            <a:extLst>
              <a:ext uri="{FF2B5EF4-FFF2-40B4-BE49-F238E27FC236}">
                <a16:creationId xmlns:a16="http://schemas.microsoft.com/office/drawing/2014/main" id="{B63A2D6C-0533-D7E0-3C5D-07001D17A996}"/>
              </a:ext>
            </a:extLst>
          </p:cNvPr>
          <p:cNvCxnSpPr/>
          <p:nvPr/>
        </p:nvCxnSpPr>
        <p:spPr>
          <a:xfrm>
            <a:off x="9357360" y="1828800"/>
            <a:ext cx="0" cy="35356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164B31C-F08E-A696-E247-3D55CBD5654C}"/>
              </a:ext>
            </a:extLst>
          </p:cNvPr>
          <p:cNvSpPr txBox="1"/>
          <p:nvPr/>
        </p:nvSpPr>
        <p:spPr>
          <a:xfrm>
            <a:off x="1528268" y="1776639"/>
            <a:ext cx="7105659" cy="1200329"/>
          </a:xfrm>
          <a:prstGeom prst="rect">
            <a:avLst/>
          </a:prstGeom>
          <a:noFill/>
          <a:effectLst/>
        </p:spPr>
        <p:txBody>
          <a:bodyPr wrap="square" rtlCol="0">
            <a:spAutoFit/>
          </a:bodyPr>
          <a:lstStyle/>
          <a:p>
            <a:pPr algn="ctr"/>
            <a:r>
              <a:rPr lang="zh-CN" altLang="en-US" sz="7200" dirty="0">
                <a:latin typeface="阿里巴巴普惠体 Light" pitchFamily="18" charset="-122"/>
                <a:ea typeface="阿里巴巴普惠体 Light" pitchFamily="18" charset="-122"/>
                <a:cs typeface="阿里巴巴普惠体 Light" pitchFamily="18" charset="-122"/>
                <a:sym typeface="Times New Roman"/>
              </a:rPr>
              <a:t>谢谢倾听</a:t>
            </a:r>
          </a:p>
        </p:txBody>
      </p:sp>
      <p:sp>
        <p:nvSpPr>
          <p:cNvPr id="17" name="PA-文本框 8">
            <a:extLst>
              <a:ext uri="{FF2B5EF4-FFF2-40B4-BE49-F238E27FC236}">
                <a16:creationId xmlns:a16="http://schemas.microsoft.com/office/drawing/2014/main" id="{F4241F17-8DA5-4ED2-2B16-B6D46B003BB8}"/>
              </a:ext>
            </a:extLst>
          </p:cNvPr>
          <p:cNvSpPr txBox="1"/>
          <p:nvPr>
            <p:custDataLst>
              <p:tags r:id="rId1"/>
            </p:custDataLst>
          </p:nvPr>
        </p:nvSpPr>
        <p:spPr>
          <a:xfrm>
            <a:off x="10041612" y="6002532"/>
            <a:ext cx="1909667" cy="338554"/>
          </a:xfrm>
          <a:prstGeom prst="rect">
            <a:avLst/>
          </a:prstGeom>
          <a:noFill/>
        </p:spPr>
        <p:txBody>
          <a:bodyPr wrap="square" rtlCol="0">
            <a:spAutoFit/>
            <a:scene3d>
              <a:camera prst="orthographicFront"/>
              <a:lightRig rig="threePt" dir="t"/>
            </a:scene3d>
            <a:sp3d contourW="12700"/>
          </a:bodyPr>
          <a:lstStyle/>
          <a:p>
            <a:pPr algn="ctr"/>
            <a:r>
              <a:rPr lang="en-US" altLang="zh-CN" sz="1600" spc="300" dirty="0">
                <a:solidFill>
                  <a:schemeClr val="tx1">
                    <a:lumMod val="75000"/>
                    <a:lumOff val="25000"/>
                  </a:schemeClr>
                </a:solidFill>
                <a:latin typeface="Times New Roman"/>
                <a:ea typeface="微软雅黑"/>
                <a:cs typeface="+mn-ea"/>
                <a:sym typeface="Times New Roman"/>
              </a:rPr>
              <a:t>2025/1/2</a:t>
            </a:r>
            <a:endParaRPr lang="zh-CN" altLang="en-US" sz="1600" spc="300" dirty="0">
              <a:solidFill>
                <a:schemeClr val="tx1">
                  <a:lumMod val="75000"/>
                  <a:lumOff val="25000"/>
                </a:schemeClr>
              </a:solidFill>
              <a:latin typeface="Times New Roman"/>
              <a:ea typeface="微软雅黑"/>
              <a:cs typeface="+mn-ea"/>
              <a:sym typeface="Times New Roman"/>
            </a:endParaRPr>
          </a:p>
        </p:txBody>
      </p:sp>
    </p:spTree>
    <p:extLst>
      <p:ext uri="{BB962C8B-B14F-4D97-AF65-F5344CB8AC3E}">
        <p14:creationId xmlns:p14="http://schemas.microsoft.com/office/powerpoint/2010/main" val="197624523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par>
                          <p:cTn id="17" fill="hold">
                            <p:stCondLst>
                              <p:cond delay="1150"/>
                            </p:stCondLst>
                            <p:childTnLst>
                              <p:par>
                                <p:cTn id="18" presetID="14" presetClass="entr" presetSubtype="10" fill="hold" grpId="0" nodeType="afterEffect">
                                  <p:stCondLst>
                                    <p:cond delay="0"/>
                                  </p:stCondLst>
                                  <p:iterate type="lt">
                                    <p:tmPct val="10000"/>
                                  </p:iterate>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E0358E1E-1C9A-8F54-5208-402176862969}"/>
              </a:ext>
            </a:extLst>
          </p:cNvPr>
          <p:cNvCxnSpPr>
            <a:cxnSpLocks/>
          </p:cNvCxnSpPr>
          <p:nvPr/>
        </p:nvCxnSpPr>
        <p:spPr>
          <a:xfrm>
            <a:off x="9703955" y="121755"/>
            <a:ext cx="0" cy="5703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C00247E1-0710-FE38-9641-8AFB819E36F6}"/>
              </a:ext>
            </a:extLst>
          </p:cNvPr>
          <p:cNvSpPr/>
          <p:nvPr/>
        </p:nvSpPr>
        <p:spPr>
          <a:xfrm>
            <a:off x="9645115" y="4849516"/>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7" name="文本框 6">
            <a:extLst>
              <a:ext uri="{FF2B5EF4-FFF2-40B4-BE49-F238E27FC236}">
                <a16:creationId xmlns:a16="http://schemas.microsoft.com/office/drawing/2014/main" id="{4A6B1E90-2A93-4EDF-ACC6-B24EC0D55CB5}"/>
              </a:ext>
            </a:extLst>
          </p:cNvPr>
          <p:cNvSpPr txBox="1"/>
          <p:nvPr/>
        </p:nvSpPr>
        <p:spPr>
          <a:xfrm>
            <a:off x="6164631" y="4367617"/>
            <a:ext cx="3229067" cy="923330"/>
          </a:xfrm>
          <a:prstGeom prst="rect">
            <a:avLst/>
          </a:prstGeom>
          <a:noFill/>
          <a:effectLst/>
        </p:spPr>
        <p:txBody>
          <a:bodyPr wrap="square" rtlCol="0">
            <a:spAutoFit/>
          </a:bodyPr>
          <a:lstStyle/>
          <a:p>
            <a:pPr algn="r"/>
            <a:r>
              <a:rPr lang="en-US" altLang="zh-CN" sz="5400" b="1" dirty="0">
                <a:solidFill>
                  <a:prstClr val="black"/>
                </a:solidFill>
                <a:latin typeface="Times New Roman"/>
                <a:ea typeface="微软雅黑"/>
                <a:cs typeface="+mn-ea"/>
                <a:sym typeface="Times New Roman"/>
              </a:rPr>
              <a:t>PART 01</a:t>
            </a:r>
          </a:p>
        </p:txBody>
      </p:sp>
      <p:sp>
        <p:nvSpPr>
          <p:cNvPr id="6" name="文本框 5">
            <a:extLst>
              <a:ext uri="{FF2B5EF4-FFF2-40B4-BE49-F238E27FC236}">
                <a16:creationId xmlns:a16="http://schemas.microsoft.com/office/drawing/2014/main" id="{317DA36C-85E9-3791-55D0-CE86918A57F8}"/>
              </a:ext>
            </a:extLst>
          </p:cNvPr>
          <p:cNvSpPr txBox="1"/>
          <p:nvPr/>
        </p:nvSpPr>
        <p:spPr>
          <a:xfrm>
            <a:off x="1528268" y="1776639"/>
            <a:ext cx="5090536" cy="1015663"/>
          </a:xfrm>
          <a:prstGeom prst="rect">
            <a:avLst/>
          </a:prstGeom>
          <a:noFill/>
          <a:effectLst/>
        </p:spPr>
        <p:txBody>
          <a:bodyPr wrap="square" rtlCol="0">
            <a:spAutoFit/>
          </a:bodyPr>
          <a:lstStyle>
            <a:defPPr>
              <a:defRPr lang="zh-CN"/>
            </a:defPPr>
            <a:lvl1pPr>
              <a:defRPr sz="6000">
                <a:latin typeface="微软雅黑" pitchFamily="34" charset="-122"/>
                <a:ea typeface="微软雅黑" pitchFamily="34" charset="-122"/>
                <a:cs typeface="阿里巴巴普惠体 Light" pitchFamily="18" charset="-122"/>
              </a:defRPr>
            </a:lvl1pPr>
          </a:lstStyle>
          <a:p>
            <a:pPr algn="ctr"/>
            <a:r>
              <a:rPr lang="zh-CN" altLang="en-US" dirty="0">
                <a:sym typeface="Times New Roman"/>
              </a:rPr>
              <a:t>项目成果展示</a:t>
            </a:r>
          </a:p>
        </p:txBody>
      </p:sp>
    </p:spTree>
    <p:extLst>
      <p:ext uri="{BB962C8B-B14F-4D97-AF65-F5344CB8AC3E}">
        <p14:creationId xmlns:p14="http://schemas.microsoft.com/office/powerpoint/2010/main" val="217244437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ppt_x"/>
                                          </p:val>
                                        </p:tav>
                                        <p:tav tm="100000">
                                          <p:val>
                                            <p:strVal val="#ppt_x"/>
                                          </p:val>
                                        </p:tav>
                                      </p:tavLst>
                                    </p:anim>
                                    <p:anim calcmode="lin" valueType="num">
                                      <p:cBhvr additive="base">
                                        <p:cTn id="11" dur="1000" fill="hold"/>
                                        <p:tgtEl>
                                          <p:spTgt spid="3"/>
                                        </p:tgtEl>
                                        <p:attrNameLst>
                                          <p:attrName>ppt_y</p:attrName>
                                        </p:attrNameLst>
                                      </p:cBhvr>
                                      <p:tavLst>
                                        <p:tav tm="0">
                                          <p:val>
                                            <p:strVal val="0-#ppt_h/2"/>
                                          </p:val>
                                        </p:tav>
                                        <p:tav tm="100000">
                                          <p:val>
                                            <p:strVal val="#ppt_y"/>
                                          </p:val>
                                        </p:tav>
                                      </p:tavLst>
                                    </p:anim>
                                  </p:childTnLst>
                                </p:cTn>
                              </p:par>
                            </p:childTnLst>
                          </p:cTn>
                        </p:par>
                        <p:par>
                          <p:cTn id="12" fill="hold">
                            <p:stCondLst>
                              <p:cond delay="1000"/>
                            </p:stCondLst>
                            <p:childTnLst>
                              <p:par>
                                <p:cTn id="13" presetID="42" presetClass="entr" presetSubtype="0" fill="hold" grpId="2" nodeType="afterEffect">
                                  <p:stCondLst>
                                    <p:cond delay="0"/>
                                  </p:stCondLst>
                                  <p:iterate type="lt">
                                    <p:tmPct val="1786"/>
                                  </p:iterate>
                                  <p:childTnLst>
                                    <p:set>
                                      <p:cBhvr>
                                        <p:cTn id="14" dur="1" fill="hold">
                                          <p:stCondLst>
                                            <p:cond delay="0"/>
                                          </p:stCondLst>
                                        </p:cTn>
                                        <p:tgtEl>
                                          <p:spTgt spid="7"/>
                                        </p:tgtEl>
                                        <p:attrNameLst>
                                          <p:attrName>style.visibility</p:attrName>
                                        </p:attrNameLst>
                                      </p:cBhvr>
                                      <p:to>
                                        <p:strVal val="visible"/>
                                      </p:to>
                                    </p:set>
                                    <p:anim to="" calcmode="lin" valueType="num">
                                      <p:cBhvr>
                                        <p:cTn id="15" dur="700" fill="hold">
                                          <p:stCondLst>
                                            <p:cond delay="0"/>
                                          </p:stCondLst>
                                        </p:cTn>
                                        <p:tgtEl>
                                          <p:spTgt spid="7"/>
                                        </p:tgtEl>
                                        <p:attrNameLst>
                                          <p:attrName>ppt_y</p:attrName>
                                        </p:attrNameLst>
                                      </p:cBhvr>
                                      <p:tavLst>
                                        <p:tav tm="0" fmla="#ppt_y+(8/9)*(#ppt_y-(#ppt_y+0.1))*((1.5-1.5*$)^2-(1.5-1.5*$)^3)">
                                          <p:val>
                                            <p:strVal val="0"/>
                                          </p:val>
                                        </p:tav>
                                        <p:tav tm="100000">
                                          <p:val>
                                            <p:strVal val="1"/>
                                          </p:val>
                                        </p:tav>
                                      </p:tavLst>
                                    </p:anim>
                                    <p:anim to="" calcmode="lin" valueType="num">
                                      <p:cBhvr>
                                        <p:cTn id="16" dur="700" fill="hold">
                                          <p:stCondLst>
                                            <p:cond delay="0"/>
                                          </p:stCondLst>
                                        </p:cTn>
                                        <p:tgtEl>
                                          <p:spTgt spid="7"/>
                                        </p:tgtEl>
                                        <p:attrNameLst>
                                          <p:attrName>style.opacity</p:attrName>
                                        </p:attrNameLst>
                                      </p:cBhvr>
                                      <p:tavLst>
                                        <p:tav tm="0" fmla="1+(8/9)*(1-0)*((1.5-1.5*$)^2-(1.5-1.5*$)^3)">
                                          <p:val>
                                            <p:strVal val="0"/>
                                          </p:val>
                                        </p:tav>
                                        <p:tav tm="100000">
                                          <p:val>
                                            <p:strVal val="1"/>
                                          </p:val>
                                        </p:tav>
                                      </p:tavLst>
                                    </p:anim>
                                  </p:childTnLst>
                                </p:cTn>
                              </p:par>
                            </p:childTnLst>
                          </p:cTn>
                        </p:par>
                        <p:par>
                          <p:cTn id="17" fill="hold">
                            <p:stCondLst>
                              <p:cond delay="1763"/>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7" grpId="1"/>
      <p:bldP spid="7" grpId="2"/>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765ECE3-D4C3-4882-D575-B6064366391F}"/>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7989539-24ED-B150-EF0E-AC5BC72A3767}"/>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753AF82A-B41E-131F-0BB5-B912A030B207}"/>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项目成果展示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CF708AE9-8C15-45C9-4727-05BED44FAA42}"/>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8CF65F9E-C86C-C015-CDF6-52F672A38C2D}"/>
              </a:ext>
            </a:extLst>
          </p:cNvPr>
          <p:cNvSpPr txBox="1"/>
          <p:nvPr/>
        </p:nvSpPr>
        <p:spPr>
          <a:xfrm>
            <a:off x="6096000" y="510296"/>
            <a:ext cx="3432507" cy="646331"/>
          </a:xfrm>
          <a:prstGeom prst="rect">
            <a:avLst/>
          </a:prstGeom>
          <a:noFill/>
        </p:spPr>
        <p:txBody>
          <a:bodyPr wrap="square" rtlCol="0">
            <a:spAutoFit/>
          </a:bodyPr>
          <a:lstStyle/>
          <a:p>
            <a:r>
              <a:rPr lang="en-US" altLang="zh-CN" sz="3600" b="1" dirty="0" err="1"/>
              <a:t>Github</a:t>
            </a:r>
            <a:r>
              <a:rPr lang="zh-CN" altLang="en-US" sz="3600" b="1" dirty="0"/>
              <a:t>开发记录</a:t>
            </a:r>
          </a:p>
        </p:txBody>
      </p:sp>
      <p:pic>
        <p:nvPicPr>
          <p:cNvPr id="6" name="图片 5">
            <a:extLst>
              <a:ext uri="{FF2B5EF4-FFF2-40B4-BE49-F238E27FC236}">
                <a16:creationId xmlns:a16="http://schemas.microsoft.com/office/drawing/2014/main" id="{E7EB52D4-A0A4-1204-F6D5-1D3567FDB855}"/>
              </a:ext>
            </a:extLst>
          </p:cNvPr>
          <p:cNvPicPr>
            <a:picLocks noChangeAspect="1"/>
          </p:cNvPicPr>
          <p:nvPr/>
        </p:nvPicPr>
        <p:blipFill>
          <a:blip r:embed="rId2"/>
          <a:stretch>
            <a:fillRect/>
          </a:stretch>
        </p:blipFill>
        <p:spPr>
          <a:xfrm>
            <a:off x="3999674" y="423896"/>
            <a:ext cx="1495425" cy="657225"/>
          </a:xfrm>
          <a:prstGeom prst="rect">
            <a:avLst/>
          </a:prstGeom>
        </p:spPr>
      </p:pic>
      <p:pic>
        <p:nvPicPr>
          <p:cNvPr id="17" name="图片 16">
            <a:extLst>
              <a:ext uri="{FF2B5EF4-FFF2-40B4-BE49-F238E27FC236}">
                <a16:creationId xmlns:a16="http://schemas.microsoft.com/office/drawing/2014/main" id="{0D3B9777-D09B-4339-911C-7C341889FBDF}"/>
              </a:ext>
            </a:extLst>
          </p:cNvPr>
          <p:cNvPicPr>
            <a:picLocks noChangeAspect="1"/>
          </p:cNvPicPr>
          <p:nvPr/>
        </p:nvPicPr>
        <p:blipFill>
          <a:blip r:embed="rId3"/>
          <a:stretch>
            <a:fillRect/>
          </a:stretch>
        </p:blipFill>
        <p:spPr>
          <a:xfrm>
            <a:off x="573864" y="1306779"/>
            <a:ext cx="5050965" cy="5345254"/>
          </a:xfrm>
          <a:prstGeom prst="rect">
            <a:avLst/>
          </a:prstGeom>
        </p:spPr>
      </p:pic>
      <p:pic>
        <p:nvPicPr>
          <p:cNvPr id="19" name="图片 18">
            <a:extLst>
              <a:ext uri="{FF2B5EF4-FFF2-40B4-BE49-F238E27FC236}">
                <a16:creationId xmlns:a16="http://schemas.microsoft.com/office/drawing/2014/main" id="{FA230A54-2664-C021-9B79-1033FEF925B2}"/>
              </a:ext>
            </a:extLst>
          </p:cNvPr>
          <p:cNvPicPr>
            <a:picLocks noChangeAspect="1"/>
          </p:cNvPicPr>
          <p:nvPr/>
        </p:nvPicPr>
        <p:blipFill>
          <a:blip r:embed="rId4"/>
          <a:stretch>
            <a:fillRect/>
          </a:stretch>
        </p:blipFill>
        <p:spPr>
          <a:xfrm>
            <a:off x="6567173" y="1306033"/>
            <a:ext cx="4784526" cy="5346000"/>
          </a:xfrm>
          <a:prstGeom prst="rect">
            <a:avLst/>
          </a:prstGeom>
        </p:spPr>
      </p:pic>
    </p:spTree>
    <p:extLst>
      <p:ext uri="{BB962C8B-B14F-4D97-AF65-F5344CB8AC3E}">
        <p14:creationId xmlns:p14="http://schemas.microsoft.com/office/powerpoint/2010/main" val="99155727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8302C-E5D7-1CBF-2D89-46C51ED0DF02}"/>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E0F76C19-6BBC-CCC9-3418-0F2C24C53F77}"/>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1A415E33-04BA-B87B-B00A-3A19D0927FFB}"/>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9AF77806-E8FD-ADB2-3B40-D9D4443FDAA5}"/>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项目成果展示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60CF4590-06EC-3D6E-45B5-23BDAB7D7260}"/>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4" name="文本框 3">
            <a:extLst>
              <a:ext uri="{FF2B5EF4-FFF2-40B4-BE49-F238E27FC236}">
                <a16:creationId xmlns:a16="http://schemas.microsoft.com/office/drawing/2014/main" id="{665D01D8-4711-E451-C137-C596A11071C6}"/>
              </a:ext>
            </a:extLst>
          </p:cNvPr>
          <p:cNvSpPr txBox="1"/>
          <p:nvPr/>
        </p:nvSpPr>
        <p:spPr>
          <a:xfrm>
            <a:off x="4966146" y="554847"/>
            <a:ext cx="4927249" cy="646331"/>
          </a:xfrm>
          <a:prstGeom prst="rect">
            <a:avLst/>
          </a:prstGeom>
          <a:noFill/>
        </p:spPr>
        <p:txBody>
          <a:bodyPr wrap="square" rtlCol="0">
            <a:spAutoFit/>
          </a:bodyPr>
          <a:lstStyle/>
          <a:p>
            <a:r>
              <a:rPr lang="zh-CN" altLang="en-US" sz="3600" b="1" dirty="0"/>
              <a:t>小程序四个</a:t>
            </a:r>
            <a:r>
              <a:rPr lang="en-US" altLang="zh-CN" sz="3600" b="1" dirty="0" err="1"/>
              <a:t>tabbar</a:t>
            </a:r>
            <a:r>
              <a:rPr lang="zh-CN" altLang="en-US" sz="3600" b="1" dirty="0"/>
              <a:t>页面</a:t>
            </a:r>
          </a:p>
        </p:txBody>
      </p:sp>
      <p:pic>
        <p:nvPicPr>
          <p:cNvPr id="3" name="图片 2">
            <a:extLst>
              <a:ext uri="{FF2B5EF4-FFF2-40B4-BE49-F238E27FC236}">
                <a16:creationId xmlns:a16="http://schemas.microsoft.com/office/drawing/2014/main" id="{0D4B66CC-19B2-CBB8-1F64-FCA74CE9C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418" y="1395777"/>
            <a:ext cx="2265978" cy="5035506"/>
          </a:xfrm>
          <a:prstGeom prst="rect">
            <a:avLst/>
          </a:prstGeom>
        </p:spPr>
      </p:pic>
      <p:pic>
        <p:nvPicPr>
          <p:cNvPr id="10" name="图片 9">
            <a:extLst>
              <a:ext uri="{FF2B5EF4-FFF2-40B4-BE49-F238E27FC236}">
                <a16:creationId xmlns:a16="http://schemas.microsoft.com/office/drawing/2014/main" id="{428FE9B3-91BF-AC30-85AB-9556E5EBC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019" y="1395777"/>
            <a:ext cx="2266380" cy="5036400"/>
          </a:xfrm>
          <a:prstGeom prst="rect">
            <a:avLst/>
          </a:prstGeom>
        </p:spPr>
      </p:pic>
      <p:pic>
        <p:nvPicPr>
          <p:cNvPr id="13" name="图片 12">
            <a:extLst>
              <a:ext uri="{FF2B5EF4-FFF2-40B4-BE49-F238E27FC236}">
                <a16:creationId xmlns:a16="http://schemas.microsoft.com/office/drawing/2014/main" id="{8E4B792E-ACCA-CF5C-2234-E687883F8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022" y="1395777"/>
            <a:ext cx="2266380" cy="5036400"/>
          </a:xfrm>
          <a:prstGeom prst="rect">
            <a:avLst/>
          </a:prstGeom>
        </p:spPr>
      </p:pic>
      <p:pic>
        <p:nvPicPr>
          <p:cNvPr id="15" name="图片 14">
            <a:extLst>
              <a:ext uri="{FF2B5EF4-FFF2-40B4-BE49-F238E27FC236}">
                <a16:creationId xmlns:a16="http://schemas.microsoft.com/office/drawing/2014/main" id="{4EA59644-9974-0DC7-DFE0-83224DF986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7025" y="1395777"/>
            <a:ext cx="2266380" cy="5036400"/>
          </a:xfrm>
          <a:prstGeom prst="rect">
            <a:avLst/>
          </a:prstGeom>
        </p:spPr>
      </p:pic>
    </p:spTree>
    <p:extLst>
      <p:ext uri="{BB962C8B-B14F-4D97-AF65-F5344CB8AC3E}">
        <p14:creationId xmlns:p14="http://schemas.microsoft.com/office/powerpoint/2010/main" val="9684807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3CE0F-64AD-65D8-1FAB-A2E0C8AE4427}"/>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DED66E2A-9145-5E26-5D9A-CD282E56CD36}"/>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B9EA915-F580-2A7F-4FF3-487F28A08F3F}"/>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72905C99-20DB-603A-E521-AE076C63FF46}"/>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项目成果展示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B393F09C-A18B-DF86-7D78-35870293647A}"/>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3" name="文本框 2">
            <a:extLst>
              <a:ext uri="{FF2B5EF4-FFF2-40B4-BE49-F238E27FC236}">
                <a16:creationId xmlns:a16="http://schemas.microsoft.com/office/drawing/2014/main" id="{A62AA522-CAE9-5CAB-C908-435966154C17}"/>
              </a:ext>
            </a:extLst>
          </p:cNvPr>
          <p:cNvSpPr txBox="1"/>
          <p:nvPr/>
        </p:nvSpPr>
        <p:spPr>
          <a:xfrm>
            <a:off x="411783" y="2586576"/>
            <a:ext cx="6257859" cy="2677656"/>
          </a:xfrm>
          <a:prstGeom prst="rect">
            <a:avLst/>
          </a:prstGeom>
          <a:noFill/>
        </p:spPr>
        <p:txBody>
          <a:bodyPr wrap="square" rtlCol="0">
            <a:spAutoFit/>
          </a:bodyPr>
          <a:lstStyle/>
          <a:p>
            <a:r>
              <a:rPr lang="zh-CN" altLang="en-US" sz="2400" dirty="0"/>
              <a:t>         用户可自由选择目的地，系统将自动规划最短路径并提供路线及地图。模块具备简洁易用的交互界面，展示可缩放并支持保存的东校区平面图。图下按类别排列各地点，每个地点配有独特小图标，点击即可选中。同时，系统提供选择状态栏与回退功能，无需担心误选。</a:t>
            </a:r>
          </a:p>
        </p:txBody>
      </p:sp>
      <p:sp>
        <p:nvSpPr>
          <p:cNvPr id="4" name="文本框 3">
            <a:extLst>
              <a:ext uri="{FF2B5EF4-FFF2-40B4-BE49-F238E27FC236}">
                <a16:creationId xmlns:a16="http://schemas.microsoft.com/office/drawing/2014/main" id="{AD6C7771-3119-38A4-AF8F-6D0D8E88B9E1}"/>
              </a:ext>
            </a:extLst>
          </p:cNvPr>
          <p:cNvSpPr txBox="1"/>
          <p:nvPr/>
        </p:nvSpPr>
        <p:spPr>
          <a:xfrm>
            <a:off x="411783" y="1816864"/>
            <a:ext cx="3788319" cy="646331"/>
          </a:xfrm>
          <a:prstGeom prst="rect">
            <a:avLst/>
          </a:prstGeom>
          <a:noFill/>
        </p:spPr>
        <p:txBody>
          <a:bodyPr wrap="square" rtlCol="0">
            <a:spAutoFit/>
          </a:bodyPr>
          <a:lstStyle/>
          <a:p>
            <a:r>
              <a:rPr lang="zh-CN" altLang="en-US" sz="3600" b="1" dirty="0"/>
              <a:t>东校区导航</a:t>
            </a:r>
          </a:p>
        </p:txBody>
      </p:sp>
      <p:pic>
        <p:nvPicPr>
          <p:cNvPr id="6" name="东校区导航">
            <a:hlinkClick r:id="" action="ppaction://media"/>
            <a:extLst>
              <a:ext uri="{FF2B5EF4-FFF2-40B4-BE49-F238E27FC236}">
                <a16:creationId xmlns:a16="http://schemas.microsoft.com/office/drawing/2014/main" id="{81B16159-5589-7871-C33D-0CC0E45869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35319" y="306866"/>
            <a:ext cx="3512400" cy="6244267"/>
          </a:xfrm>
          <a:prstGeom prst="rect">
            <a:avLst/>
          </a:prstGeom>
        </p:spPr>
      </p:pic>
    </p:spTree>
    <p:extLst>
      <p:ext uri="{BB962C8B-B14F-4D97-AF65-F5344CB8AC3E}">
        <p14:creationId xmlns:p14="http://schemas.microsoft.com/office/powerpoint/2010/main" val="72750867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082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childTnLst>
        </p:cTn>
      </p:par>
    </p:tnLst>
    <p:bldLst>
      <p:bldP spid="8"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6A64C-0399-D0DD-C37D-EB6661F79CDC}"/>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54AF0C4-48DA-3671-29E4-E2A3C0C7C1A6}"/>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0C33CD6-4F22-836E-C53A-7049B1E6E689}"/>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FD5AE236-A363-7EB4-0BFC-D8A0735EB679}"/>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项目成果展示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5AF9AF85-B868-9F37-F87D-615FF1494969}"/>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3" name="文本框 2">
            <a:extLst>
              <a:ext uri="{FF2B5EF4-FFF2-40B4-BE49-F238E27FC236}">
                <a16:creationId xmlns:a16="http://schemas.microsoft.com/office/drawing/2014/main" id="{18789E03-FB93-46AB-F7DB-47A058F2C0B4}"/>
              </a:ext>
            </a:extLst>
          </p:cNvPr>
          <p:cNvSpPr txBox="1"/>
          <p:nvPr/>
        </p:nvSpPr>
        <p:spPr>
          <a:xfrm>
            <a:off x="411783" y="2586576"/>
            <a:ext cx="6257859" cy="1938992"/>
          </a:xfrm>
          <a:prstGeom prst="rect">
            <a:avLst/>
          </a:prstGeom>
          <a:noFill/>
        </p:spPr>
        <p:txBody>
          <a:bodyPr wrap="square" rtlCol="0">
            <a:spAutoFit/>
          </a:bodyPr>
          <a:lstStyle/>
          <a:p>
            <a:r>
              <a:rPr lang="zh-CN" altLang="en-US" sz="2400" dirty="0"/>
              <a:t>         用户可自由选择起点和终点教室，系统将自动规划最短路径并提供路线图。界面展示可缩放且支持保存的</a:t>
            </a:r>
            <a:r>
              <a:rPr lang="en-US" altLang="zh-CN" sz="2400" dirty="0"/>
              <a:t>E</a:t>
            </a:r>
            <a:r>
              <a:rPr lang="zh-CN" altLang="en-US" sz="2400" dirty="0"/>
              <a:t>栋教学楼各楼层平面图。为便于选择，系统按楼层分类教室，仅显示所选楼层的教室。</a:t>
            </a:r>
          </a:p>
        </p:txBody>
      </p:sp>
      <p:sp>
        <p:nvSpPr>
          <p:cNvPr id="4" name="文本框 3">
            <a:extLst>
              <a:ext uri="{FF2B5EF4-FFF2-40B4-BE49-F238E27FC236}">
                <a16:creationId xmlns:a16="http://schemas.microsoft.com/office/drawing/2014/main" id="{892C2956-0939-0069-A659-2881C28FDA83}"/>
              </a:ext>
            </a:extLst>
          </p:cNvPr>
          <p:cNvSpPr txBox="1"/>
          <p:nvPr/>
        </p:nvSpPr>
        <p:spPr>
          <a:xfrm>
            <a:off x="411783" y="1816864"/>
            <a:ext cx="3788319" cy="646331"/>
          </a:xfrm>
          <a:prstGeom prst="rect">
            <a:avLst/>
          </a:prstGeom>
          <a:noFill/>
        </p:spPr>
        <p:txBody>
          <a:bodyPr wrap="square" rtlCol="0">
            <a:spAutoFit/>
          </a:bodyPr>
          <a:lstStyle/>
          <a:p>
            <a:r>
              <a:rPr lang="en-US" altLang="zh-CN" sz="3600" b="1" dirty="0"/>
              <a:t>E</a:t>
            </a:r>
            <a:r>
              <a:rPr lang="zh-CN" altLang="en-US" sz="3600" b="1" dirty="0"/>
              <a:t>栋教学楼导航</a:t>
            </a:r>
          </a:p>
        </p:txBody>
      </p:sp>
      <p:pic>
        <p:nvPicPr>
          <p:cNvPr id="2" name="E栋教学楼导航">
            <a:hlinkClick r:id="" action="ppaction://media"/>
            <a:extLst>
              <a:ext uri="{FF2B5EF4-FFF2-40B4-BE49-F238E27FC236}">
                <a16:creationId xmlns:a16="http://schemas.microsoft.com/office/drawing/2014/main" id="{65970271-8BB2-1109-D600-34B8346670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02272" y="306000"/>
            <a:ext cx="3513375" cy="6246000"/>
          </a:xfrm>
          <a:prstGeom prst="rect">
            <a:avLst/>
          </a:prstGeom>
        </p:spPr>
      </p:pic>
    </p:spTree>
    <p:extLst>
      <p:ext uri="{BB962C8B-B14F-4D97-AF65-F5344CB8AC3E}">
        <p14:creationId xmlns:p14="http://schemas.microsoft.com/office/powerpoint/2010/main" val="38466590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768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CD64E-F3C9-6D79-6E7F-36B2FD19DD2B}"/>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B7F3B9C-1E53-DE36-4796-EE20C99DAAF1}"/>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D70DEC8B-E64E-E891-DF40-735C620D930F}"/>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E31FA8BE-8A1C-752A-839A-42567C99B554}"/>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项目成果展示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6622EBB9-1FF9-EB34-C18D-0375DC35EC74}"/>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3" name="文本框 2">
            <a:extLst>
              <a:ext uri="{FF2B5EF4-FFF2-40B4-BE49-F238E27FC236}">
                <a16:creationId xmlns:a16="http://schemas.microsoft.com/office/drawing/2014/main" id="{8EBE5787-E0AC-AE45-4373-D5E430ED405D}"/>
              </a:ext>
            </a:extLst>
          </p:cNvPr>
          <p:cNvSpPr txBox="1"/>
          <p:nvPr/>
        </p:nvSpPr>
        <p:spPr>
          <a:xfrm>
            <a:off x="411783" y="2586576"/>
            <a:ext cx="6257859" cy="1569660"/>
          </a:xfrm>
          <a:prstGeom prst="rect">
            <a:avLst/>
          </a:prstGeom>
          <a:noFill/>
        </p:spPr>
        <p:txBody>
          <a:bodyPr wrap="square" rtlCol="0">
            <a:spAutoFit/>
          </a:bodyPr>
          <a:lstStyle/>
          <a:p>
            <a:pPr indent="457200"/>
            <a:r>
              <a:rPr lang="zh-CN" altLang="en-US" sz="2400" dirty="0"/>
              <a:t>用户可以在小程序中一键微信授权登录，无需繁琐的注册流程。个人界面中还支持查看“我的留言”与“我的回复”，支持在账户设置中修改自己的用户名与简介实现账户个性化。</a:t>
            </a:r>
          </a:p>
        </p:txBody>
      </p:sp>
      <p:sp>
        <p:nvSpPr>
          <p:cNvPr id="4" name="文本框 3">
            <a:extLst>
              <a:ext uri="{FF2B5EF4-FFF2-40B4-BE49-F238E27FC236}">
                <a16:creationId xmlns:a16="http://schemas.microsoft.com/office/drawing/2014/main" id="{CD1AA593-402C-FC26-26A0-C0BDA7C023DC}"/>
              </a:ext>
            </a:extLst>
          </p:cNvPr>
          <p:cNvSpPr txBox="1"/>
          <p:nvPr/>
        </p:nvSpPr>
        <p:spPr>
          <a:xfrm>
            <a:off x="411783" y="1816864"/>
            <a:ext cx="3788319" cy="646331"/>
          </a:xfrm>
          <a:prstGeom prst="rect">
            <a:avLst/>
          </a:prstGeom>
          <a:noFill/>
        </p:spPr>
        <p:txBody>
          <a:bodyPr wrap="square" rtlCol="0">
            <a:spAutoFit/>
          </a:bodyPr>
          <a:lstStyle/>
          <a:p>
            <a:r>
              <a:rPr lang="zh-CN" altLang="en-US" sz="3600" b="1" dirty="0"/>
              <a:t>微信登录</a:t>
            </a:r>
          </a:p>
        </p:txBody>
      </p:sp>
      <p:pic>
        <p:nvPicPr>
          <p:cNvPr id="6" name="微信登录">
            <a:hlinkClick r:id="" action="ppaction://media"/>
            <a:extLst>
              <a:ext uri="{FF2B5EF4-FFF2-40B4-BE49-F238E27FC236}">
                <a16:creationId xmlns:a16="http://schemas.microsoft.com/office/drawing/2014/main" id="{CA78A2DA-A91C-8EB0-C0EC-54827C2DF4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33803" y="306000"/>
            <a:ext cx="3513375" cy="6246000"/>
          </a:xfrm>
          <a:prstGeom prst="rect">
            <a:avLst/>
          </a:prstGeom>
        </p:spPr>
      </p:pic>
    </p:spTree>
    <p:extLst>
      <p:ext uri="{BB962C8B-B14F-4D97-AF65-F5344CB8AC3E}">
        <p14:creationId xmlns:p14="http://schemas.microsoft.com/office/powerpoint/2010/main" val="413599191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13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childTnLst>
        </p:cTn>
      </p:par>
    </p:tnLst>
    <p:bldLst>
      <p:bldP spid="8"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6407B-93E4-7B70-9B8C-EF0A897BE33A}"/>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9B372A0-B8DD-77AC-861D-0C017E9A7580}"/>
              </a:ext>
            </a:extLst>
          </p:cNvPr>
          <p:cNvCxnSpPr>
            <a:cxnSpLocks/>
          </p:cNvCxnSpPr>
          <p:nvPr/>
        </p:nvCxnSpPr>
        <p:spPr>
          <a:xfrm>
            <a:off x="411783" y="942554"/>
            <a:ext cx="26887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121115-AD44-3F4C-DE2E-8F2BA14F6A9D}"/>
              </a:ext>
            </a:extLst>
          </p:cNvPr>
          <p:cNvCxnSpPr/>
          <p:nvPr/>
        </p:nvCxnSpPr>
        <p:spPr>
          <a:xfrm>
            <a:off x="720619" y="423896"/>
            <a:ext cx="0" cy="732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2F3D8E06-456D-7139-AEA4-F4B383A7BD2B}"/>
              </a:ext>
            </a:extLst>
          </p:cNvPr>
          <p:cNvSpPr txBox="1"/>
          <p:nvPr/>
        </p:nvSpPr>
        <p:spPr>
          <a:xfrm>
            <a:off x="841660" y="477903"/>
            <a:ext cx="2077155" cy="400110"/>
          </a:xfrm>
          <a:prstGeom prst="rect">
            <a:avLst/>
          </a:prstGeom>
          <a:noFill/>
        </p:spPr>
        <p:txBody>
          <a:bodyPr wrap="square" rtlCol="0">
            <a:spAutoFit/>
          </a:bodyPr>
          <a:lstStyle/>
          <a:p>
            <a:pPr algn="ctr"/>
            <a:r>
              <a:rPr lang="zh-CN" altLang="en-US" sz="2000" dirty="0">
                <a:latin typeface="Times New Roman"/>
                <a:ea typeface="微软雅黑"/>
                <a:sym typeface="Times New Roman"/>
              </a:rPr>
              <a:t>项目成果展示</a:t>
            </a:r>
          </a:p>
        </p:txBody>
      </p:sp>
      <p:sp>
        <p:nvSpPr>
          <p:cNvPr id="11" name="矩形 10" descr="e7d195523061f1c0e54b3b90bafc641a2c6a3468f1e1c48c196C252863776654156BCA400C374C1654BEED7D8BCC08FC1E667788D3926281AFF996C499852EA9603432850FCEF9F2176B30EAFBC4014F2DE0250BEE23B74C465669D789CCBE9E7560ADF01C6594699732AA7173D541DB259E862265450336B264C1248D2D4E88938D6931FBDCC0F0">
            <a:extLst>
              <a:ext uri="{FF2B5EF4-FFF2-40B4-BE49-F238E27FC236}">
                <a16:creationId xmlns:a16="http://schemas.microsoft.com/office/drawing/2014/main" id="{AD80F5D6-0C77-E907-3F6C-1DD333306572}"/>
              </a:ext>
            </a:extLst>
          </p:cNvPr>
          <p:cNvSpPr/>
          <p:nvPr/>
        </p:nvSpPr>
        <p:spPr>
          <a:xfrm>
            <a:off x="2684512" y="883714"/>
            <a:ext cx="117680" cy="117680"/>
          </a:xfrm>
          <a:prstGeom prst="rect">
            <a:avLst/>
          </a:prstGeom>
          <a:solidFill>
            <a:schemeClr val="tx1"/>
          </a:solidFill>
          <a:ln w="19050">
            <a:solidFill>
              <a:srgbClr val="1135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13556"/>
              </a:solidFill>
              <a:latin typeface="Times New Roman"/>
              <a:ea typeface="微软雅黑"/>
              <a:cs typeface="+mn-ea"/>
              <a:sym typeface="Times New Roman"/>
            </a:endParaRPr>
          </a:p>
        </p:txBody>
      </p:sp>
      <p:sp>
        <p:nvSpPr>
          <p:cNvPr id="3" name="文本框 2">
            <a:extLst>
              <a:ext uri="{FF2B5EF4-FFF2-40B4-BE49-F238E27FC236}">
                <a16:creationId xmlns:a16="http://schemas.microsoft.com/office/drawing/2014/main" id="{367FA5C7-77B6-F712-7109-CD47EDCCA634}"/>
              </a:ext>
            </a:extLst>
          </p:cNvPr>
          <p:cNvSpPr txBox="1"/>
          <p:nvPr/>
        </p:nvSpPr>
        <p:spPr>
          <a:xfrm>
            <a:off x="411783" y="2586576"/>
            <a:ext cx="6257859" cy="1938992"/>
          </a:xfrm>
          <a:prstGeom prst="rect">
            <a:avLst/>
          </a:prstGeom>
          <a:noFill/>
        </p:spPr>
        <p:txBody>
          <a:bodyPr wrap="square" rtlCol="0">
            <a:spAutoFit/>
          </a:bodyPr>
          <a:lstStyle/>
          <a:p>
            <a:pPr indent="457200"/>
            <a:r>
              <a:rPr lang="zh-CN" altLang="en-US" sz="2400" dirty="0"/>
              <a:t>用户可以在校园论坛上发布自己的帖子或查看、回复别人的帖子。论坛拥有清新简谱的</a:t>
            </a:r>
            <a:r>
              <a:rPr lang="en-US" altLang="zh-CN" sz="2400" dirty="0"/>
              <a:t>UI</a:t>
            </a:r>
            <a:r>
              <a:rPr lang="zh-CN" altLang="en-US" sz="2400" dirty="0"/>
              <a:t>设计与简单易用的交互界面，还支持关键词搜索功能，方便用户寻找到自己想要的信息。</a:t>
            </a:r>
          </a:p>
        </p:txBody>
      </p:sp>
      <p:sp>
        <p:nvSpPr>
          <p:cNvPr id="4" name="文本框 3">
            <a:extLst>
              <a:ext uri="{FF2B5EF4-FFF2-40B4-BE49-F238E27FC236}">
                <a16:creationId xmlns:a16="http://schemas.microsoft.com/office/drawing/2014/main" id="{07809C62-95D0-ABDB-13FD-C5C73B3C14A4}"/>
              </a:ext>
            </a:extLst>
          </p:cNvPr>
          <p:cNvSpPr txBox="1"/>
          <p:nvPr/>
        </p:nvSpPr>
        <p:spPr>
          <a:xfrm>
            <a:off x="411783" y="1816864"/>
            <a:ext cx="3788319" cy="646331"/>
          </a:xfrm>
          <a:prstGeom prst="rect">
            <a:avLst/>
          </a:prstGeom>
          <a:noFill/>
        </p:spPr>
        <p:txBody>
          <a:bodyPr wrap="square" rtlCol="0">
            <a:spAutoFit/>
          </a:bodyPr>
          <a:lstStyle/>
          <a:p>
            <a:r>
              <a:rPr lang="zh-CN" altLang="en-US" sz="3600" b="1" dirty="0"/>
              <a:t>校园论坛</a:t>
            </a:r>
          </a:p>
        </p:txBody>
      </p:sp>
      <p:pic>
        <p:nvPicPr>
          <p:cNvPr id="2" name="校园论坛">
            <a:hlinkClick r:id="" action="ppaction://media"/>
            <a:extLst>
              <a:ext uri="{FF2B5EF4-FFF2-40B4-BE49-F238E27FC236}">
                <a16:creationId xmlns:a16="http://schemas.microsoft.com/office/drawing/2014/main" id="{454B19E5-A24F-C5CA-937C-F2B09FDFB7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34831" y="306000"/>
            <a:ext cx="3513375" cy="6246000"/>
          </a:xfrm>
          <a:prstGeom prst="rect">
            <a:avLst/>
          </a:prstGeom>
        </p:spPr>
      </p:pic>
    </p:spTree>
    <p:extLst>
      <p:ext uri="{BB962C8B-B14F-4D97-AF65-F5344CB8AC3E}">
        <p14:creationId xmlns:p14="http://schemas.microsoft.com/office/powerpoint/2010/main" val="84962470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876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3.3"/>
</p:tagLst>
</file>

<file path=ppt/tags/tag2.xml><?xml version="1.0" encoding="utf-8"?>
<p:tagLst xmlns:a="http://schemas.openxmlformats.org/drawingml/2006/main" xmlns:r="http://schemas.openxmlformats.org/officeDocument/2006/relationships" xmlns:p="http://schemas.openxmlformats.org/presentationml/2006/main">
  <p:tag name="PA" val="v4.3.3"/>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423jngt">
      <a:majorFont>
        <a:latin typeface="思源黑体"/>
        <a:ea typeface="思源黑体"/>
        <a:cs typeface=""/>
      </a:majorFont>
      <a:minorFont>
        <a:latin typeface="思源黑体"/>
        <a:ea typeface="思源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787</Words>
  <Application>Microsoft Office PowerPoint</Application>
  <PresentationFormat>宽屏</PresentationFormat>
  <Paragraphs>82</Paragraphs>
  <Slides>26</Slides>
  <Notes>5</Notes>
  <HiddenSlides>0</HiddenSlides>
  <MMClips>4</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26</vt:i4>
      </vt:variant>
    </vt:vector>
  </HeadingPairs>
  <TitlesOfParts>
    <vt:vector size="35" baseType="lpstr">
      <vt:lpstr>阿里巴巴普惠体 Light</vt:lpstr>
      <vt:lpstr>等线</vt:lpstr>
      <vt:lpstr>思源黑体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第一PPT，www.1ppt.com</dc:creator>
  <cp:keywords>www.1ppt.com</cp:keywords>
  <dc:description>第一PPT</dc:description>
  <cp:lastModifiedBy>俊奕 陈</cp:lastModifiedBy>
  <cp:revision>161</cp:revision>
  <dcterms:created xsi:type="dcterms:W3CDTF">2023-03-12T12:35:16Z</dcterms:created>
  <dcterms:modified xsi:type="dcterms:W3CDTF">2025-01-03T03:49:50Z</dcterms:modified>
  <cp:category>www.1ppt.com</cp:category>
</cp:coreProperties>
</file>